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02" r:id="rId4"/>
    <p:sldId id="291" r:id="rId5"/>
    <p:sldId id="258" r:id="rId6"/>
    <p:sldId id="264" r:id="rId7"/>
    <p:sldId id="266" r:id="rId8"/>
    <p:sldId id="260" r:id="rId9"/>
    <p:sldId id="292" r:id="rId10"/>
    <p:sldId id="265" r:id="rId11"/>
    <p:sldId id="300" r:id="rId12"/>
    <p:sldId id="293" r:id="rId13"/>
    <p:sldId id="295" r:id="rId14"/>
    <p:sldId id="298" r:id="rId15"/>
    <p:sldId id="299" r:id="rId16"/>
    <p:sldId id="306" r:id="rId17"/>
    <p:sldId id="297" r:id="rId18"/>
    <p:sldId id="308" r:id="rId19"/>
    <p:sldId id="278" r:id="rId20"/>
    <p:sldId id="269" r:id="rId21"/>
    <p:sldId id="304" r:id="rId22"/>
    <p:sldId id="271" r:id="rId23"/>
    <p:sldId id="275" r:id="rId24"/>
    <p:sldId id="309" r:id="rId25"/>
    <p:sldId id="282" r:id="rId26"/>
    <p:sldId id="283" r:id="rId27"/>
    <p:sldId id="284" r:id="rId28"/>
  </p:sldIdLst>
  <p:sldSz cx="9144000" cy="6858000" type="screen4x3"/>
  <p:notesSz cx="6858000" cy="92964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203" autoAdjust="0"/>
  </p:normalViewPr>
  <p:slideViewPr>
    <p:cSldViewPr>
      <p:cViewPr>
        <p:scale>
          <a:sx n="100" d="100"/>
          <a:sy n="100" d="100"/>
        </p:scale>
        <p:origin x="-1044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80" y="175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64239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lang="en-US" sz="1200" baseline="0" dirty="0" smtClean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lang="en-US" sz="1200" baseline="0" dirty="0" smtClean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lang="en-US" sz="1200" baseline="0" dirty="0" smtClean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80000"/>
              </a:lnSpc>
              <a:spcBef>
                <a:spcPts val="300"/>
              </a:spcBef>
              <a:defRPr sz="1800"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804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lang="en-US" sz="2400" dirty="0">
              <a:latin typeface="+mj-lt"/>
              <a:ea typeface="+mj-ea"/>
              <a:cs typeface="+mj-cs"/>
              <a:sym typeface="Avenir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6785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mafetchet@voicesofseptember11.or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66675"/>
            <a:ext cx="9232900" cy="7031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n>
                  <a:solidFill>
                    <a:srgbClr val="FFFFFF"/>
                  </a:solidFill>
                </a:ln>
              </a:defRPr>
            </a:lvl1pPr>
          </a:lstStyle>
          <a:p>
            <a:pPr lvl="0">
              <a:defRPr sz="1800">
                <a:ln>
                  <a:noFill/>
                </a:ln>
              </a:defRPr>
            </a:pPr>
            <a:r>
              <a:rPr lang="en-US" sz="3200" dirty="0" smtClean="0">
                <a:ln>
                  <a:solidFill>
                    <a:srgbClr val="FFFFFF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Collection of Human Remains</a:t>
            </a:r>
            <a:endParaRPr sz="3200" dirty="0">
              <a:ln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2000" y="1447800"/>
            <a:ext cx="3962400" cy="487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lvl="2" indent="-342900">
              <a:spcBef>
                <a:spcPts val="500"/>
              </a:spcBef>
              <a:defRPr sz="1800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Largest crime scene in U.S. history</a:t>
            </a:r>
          </a:p>
          <a:p>
            <a:pPr marL="342900" lvl="2" indent="-342900">
              <a:spcBef>
                <a:spcPts val="500"/>
              </a:spcBef>
              <a:defRPr sz="1800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Documenting missing persons</a:t>
            </a:r>
          </a:p>
          <a:p>
            <a:pPr marL="342900" lvl="2" indent="-342900">
              <a:spcBef>
                <a:spcPts val="500"/>
              </a:spcBef>
              <a:defRPr sz="1800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Destruction of the site led to lengthy recovery process</a:t>
            </a:r>
          </a:p>
          <a:p>
            <a:pPr marL="342900" lvl="2" indent="-342900">
              <a:spcBef>
                <a:spcPts val="500"/>
              </a:spcBef>
              <a:defRPr sz="1800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Collection of DNA samples</a:t>
            </a:r>
          </a:p>
          <a:p>
            <a:pPr marL="342900" lvl="2" indent="-342900">
              <a:spcBef>
                <a:spcPts val="500"/>
              </a:spcBef>
              <a:defRPr sz="1800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 unified notification process</a:t>
            </a:r>
          </a:p>
          <a:p>
            <a:pPr marL="342900" lvl="2" indent="-342900">
              <a:spcBef>
                <a:spcPts val="500"/>
              </a:spcBef>
              <a:defRPr sz="1800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V:\Photos\Charts for Mary's presentation\ME reposit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65960"/>
            <a:ext cx="4114800" cy="3291840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76600" y="5257800"/>
            <a:ext cx="10668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The New York Times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>
              <a:defRPr sz="2800">
                <a:ln>
                  <a:solidFill>
                    <a:srgbClr val="FFFFFF"/>
                  </a:solidFill>
                </a:ln>
              </a:defRPr>
            </a:lvl1pPr>
          </a:lstStyle>
          <a:p>
            <a:pPr lvl="0">
              <a:defRPr sz="1800">
                <a:ln>
                  <a:noFill/>
                </a:ln>
              </a:defRPr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Identification and Notification of Human Remains</a:t>
            </a:r>
            <a:endParaRPr sz="3200" dirty="0">
              <a:ln>
                <a:solidFill>
                  <a:srgbClr val="FFFFFF"/>
                </a:solidFill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3886200" cy="396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lvl="2" indent="-342900">
              <a:spcBef>
                <a:spcPts val="500"/>
              </a:spcBef>
              <a:defRPr sz="1800"/>
            </a:pPr>
            <a:endParaRPr lang="en-US" sz="20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19,963 human remains collected between 2001-2005</a:t>
            </a:r>
          </a:p>
          <a:p>
            <a:pPr marL="342900" lvl="2" indent="-342900">
              <a:spcBef>
                <a:spcPts val="500"/>
              </a:spcBef>
              <a:defRPr sz="1800"/>
            </a:pPr>
            <a:endParaRPr lang="en-US" sz="20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DNA identification process evolved over time</a:t>
            </a:r>
          </a:p>
          <a:p>
            <a:pPr marL="342900" lvl="2" indent="-342900">
              <a:spcBef>
                <a:spcPts val="500"/>
              </a:spcBef>
              <a:defRPr sz="1800"/>
            </a:pPr>
            <a:endParaRPr lang="en-US" sz="20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1,640 of the 2,753 victims at the WTC identified</a:t>
            </a:r>
          </a:p>
        </p:txBody>
      </p:sp>
      <p:pic>
        <p:nvPicPr>
          <p:cNvPr id="127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3" descr="V:\Photos\Charts for Mary's presentation\Fresh Kills.JPG"/>
          <p:cNvPicPr>
            <a:picLocks noChangeAspect="1" noChangeArrowheads="1"/>
          </p:cNvPicPr>
          <p:nvPr/>
        </p:nvPicPr>
        <p:blipFill>
          <a:blip r:embed="rId5" cstate="print"/>
          <a:srcRect t="1528" r="10650"/>
          <a:stretch>
            <a:fillRect/>
          </a:stretch>
        </p:blipFill>
        <p:spPr bwMode="auto">
          <a:xfrm>
            <a:off x="5257800" y="4114800"/>
            <a:ext cx="2798807" cy="2113384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pic>
        <p:nvPicPr>
          <p:cNvPr id="4098" name="Picture 2" descr="V:\Photos\Charts for Mary's presentation\trucks to fresh kil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295400"/>
            <a:ext cx="2514600" cy="2611331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391400" y="6248400"/>
            <a:ext cx="6858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Silive.com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886200"/>
            <a:ext cx="6858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Silive.com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n>
                  <a:solidFill>
                    <a:srgbClr val="FFFFFF"/>
                  </a:solidFill>
                </a:ln>
              </a:defRPr>
            </a:lvl1pPr>
          </a:lstStyle>
          <a:p>
            <a:pPr lvl="0">
              <a:defRPr sz="1800">
                <a:ln>
                  <a:noFill/>
                </a:ln>
              </a:defRP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Final Resting Place for Human Remains</a:t>
            </a:r>
            <a:endParaRPr sz="3200" b="1" dirty="0">
              <a:ln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V:\Photos\Charts for Mary's presentation\Museum reposit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81200"/>
            <a:ext cx="8117518" cy="3276600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81800" y="5334000"/>
            <a:ext cx="1752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Voices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of September 11</a:t>
            </a:r>
            <a:r>
              <a:rPr kumimoji="0" lang="en-US" sz="800" b="0" i="0" u="none" strike="noStrike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Archive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n>
                  <a:solidFill>
                    <a:srgbClr val="FFFFFF"/>
                  </a:solidFill>
                </a:ln>
              </a:defRPr>
            </a:lvl1pPr>
          </a:lstStyle>
          <a:p>
            <a:pPr lvl="0">
              <a:defRPr sz="1800">
                <a:ln>
                  <a:noFill/>
                </a:ln>
              </a:defRPr>
            </a:pPr>
            <a:r>
              <a:rPr lang="en-US" sz="32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Advocating for Government Reform</a:t>
            </a:r>
            <a:endParaRPr sz="3200" dirty="0">
              <a:ln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V:\Photos\Charts for Mary's presentation\protest in front of white hous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98140"/>
            <a:ext cx="4038600" cy="3016785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pic>
        <p:nvPicPr>
          <p:cNvPr id="6147" name="Picture 3" descr="V:\Photos\Charts for Mary's presentation\press conferen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109390"/>
            <a:ext cx="4419600" cy="3015423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086600" y="5181600"/>
            <a:ext cx="1752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Voices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of September 11</a:t>
            </a:r>
            <a:r>
              <a:rPr kumimoji="0" lang="en-US" sz="800" b="0" i="0" u="none" strike="noStrike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Archive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n>
                  <a:solidFill>
                    <a:srgbClr val="FFFFFF"/>
                  </a:solidFill>
                </a:ln>
              </a:defRPr>
            </a:lvl1pPr>
          </a:lstStyle>
          <a:p>
            <a:pPr lvl="0">
              <a:defRPr sz="1800">
                <a:ln>
                  <a:noFill/>
                </a:ln>
              </a:defRPr>
            </a:pPr>
            <a:r>
              <a:rPr lang="en-US" sz="32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Supporting the 9/11 Commission</a:t>
            </a:r>
            <a:endParaRPr sz="3200" dirty="0">
              <a:ln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 descr="V:\Photos\Charts for Mary's presentation\press conferenc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523" y="2057400"/>
            <a:ext cx="4153077" cy="2743200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pic>
        <p:nvPicPr>
          <p:cNvPr id="7171" name="Picture 3" descr="V:\Photos\Charts for Mary's presentation\testify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9469" y="2058398"/>
            <a:ext cx="3969731" cy="2742201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086600" y="4813758"/>
            <a:ext cx="1752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Voices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of September 11</a:t>
            </a:r>
            <a:r>
              <a:rPr kumimoji="0" lang="en-US" sz="800" b="0" i="0" u="none" strike="noStrike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Archive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8382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>
              <a:defRPr sz="2800">
                <a:ln>
                  <a:solidFill>
                    <a:srgbClr val="FFFFFF"/>
                  </a:solidFill>
                </a:ln>
              </a:defRPr>
            </a:lvl1pPr>
          </a:lstStyle>
          <a:p>
            <a:pPr lvl="0">
              <a:defRPr sz="1800">
                <a:ln>
                  <a:noFill/>
                </a:ln>
              </a:defRPr>
            </a:pPr>
            <a:r>
              <a:rPr lang="en-US" sz="3200" dirty="0" smtClean="0">
                <a:ln>
                  <a:solidFill>
                    <a:srgbClr val="FFFFFF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Implementing 9/11 Commission Recommendations</a:t>
            </a:r>
            <a:endParaRPr sz="3200" dirty="0">
              <a:ln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V:\Photos\Charts for Mary's presentation\lieberman and vo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95400"/>
            <a:ext cx="3733800" cy="2348555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pic>
        <p:nvPicPr>
          <p:cNvPr id="1027" name="Picture 3" descr="V:\Photos\Charts for Mary's presentation\911 commission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292352"/>
            <a:ext cx="3657600" cy="2365248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pic>
        <p:nvPicPr>
          <p:cNvPr id="9" name="Picture 2" descr="V:\Photos\Charts for Mary's presentation\Signing of 911 legisl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886200"/>
            <a:ext cx="3691784" cy="2438400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pic>
        <p:nvPicPr>
          <p:cNvPr id="10" name="Picture 3" descr="V:\Photos\Charts for Mary's presentation\911 commission3.JPG"/>
          <p:cNvPicPr>
            <a:picLocks noChangeAspect="1" noChangeArrowheads="1"/>
          </p:cNvPicPr>
          <p:nvPr/>
        </p:nvPicPr>
        <p:blipFill>
          <a:blip r:embed="rId8" cstate="print"/>
          <a:srcRect r="2366" b="3030"/>
          <a:stretch>
            <a:fillRect/>
          </a:stretch>
        </p:blipFill>
        <p:spPr bwMode="auto">
          <a:xfrm>
            <a:off x="4572000" y="3886200"/>
            <a:ext cx="3733800" cy="2438400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553200" y="3657600"/>
            <a:ext cx="1752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Voices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of September 11</a:t>
            </a:r>
            <a:r>
              <a:rPr kumimoji="0" lang="en-US" sz="800" b="0" i="0" u="none" strike="noStrike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Archive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01676"/>
            <a:ext cx="8229600" cy="822324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Memorialization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V:\Photos\Charts for Mary's presentation\1-wtc-and-waterfall-panora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0"/>
            <a:ext cx="9144000" cy="4267200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0000" y="5943600"/>
            <a:ext cx="990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Stuart Greenberg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n>
                  <a:solidFill>
                    <a:srgbClr val="FFFFFF"/>
                  </a:solidFill>
                </a:ln>
              </a:defRPr>
            </a:lvl1pPr>
          </a:lstStyle>
          <a:p>
            <a:pPr lvl="0">
              <a:defRPr sz="1800">
                <a:ln>
                  <a:noFill/>
                </a:ln>
              </a:defRP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Preserving Artifacts</a:t>
            </a:r>
            <a:endParaRPr sz="3200" dirty="0">
              <a:ln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 descr="V:\Photos\Charts for Mary's presentation\Survivors-Staircase.jpg"/>
          <p:cNvPicPr>
            <a:picLocks noChangeAspect="1" noChangeArrowheads="1"/>
          </p:cNvPicPr>
          <p:nvPr/>
        </p:nvPicPr>
        <p:blipFill>
          <a:blip r:embed="rId5" cstate="print"/>
          <a:srcRect b="6061"/>
          <a:stretch>
            <a:fillRect/>
          </a:stretch>
        </p:blipFill>
        <p:spPr bwMode="auto">
          <a:xfrm>
            <a:off x="914400" y="1371600"/>
            <a:ext cx="3352800" cy="2362200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pic>
        <p:nvPicPr>
          <p:cNvPr id="4099" name="Picture 3" descr="V:\Photos\Charts for Mary's presentation\Last beam.jpg"/>
          <p:cNvPicPr>
            <a:picLocks noChangeAspect="1" noChangeArrowheads="1"/>
          </p:cNvPicPr>
          <p:nvPr/>
        </p:nvPicPr>
        <p:blipFill>
          <a:blip r:embed="rId6" cstate="print"/>
          <a:srcRect t="6061"/>
          <a:stretch>
            <a:fillRect/>
          </a:stretch>
        </p:blipFill>
        <p:spPr bwMode="auto">
          <a:xfrm>
            <a:off x="4648200" y="1371600"/>
            <a:ext cx="3776342" cy="2362200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pic>
        <p:nvPicPr>
          <p:cNvPr id="4100" name="Picture 4" descr="V:\Photos\Charts for Mary's presentation\cro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962400"/>
            <a:ext cx="3352800" cy="2033311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81400" y="3733800"/>
            <a:ext cx="6858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Care2.com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3733800"/>
            <a:ext cx="7620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Bob </a:t>
            </a:r>
            <a:r>
              <a:rPr kumimoji="0" lang="en-US" sz="800" b="0" i="0" u="none" strike="noStrike" cap="none" spc="0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Houlihan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6019800"/>
            <a:ext cx="5334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NY Post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pic>
        <p:nvPicPr>
          <p:cNvPr id="22529" name="Picture 1" descr="V:\Photos\Charts for Mary's presentation\Memorial fountain 2.jpg"/>
          <p:cNvPicPr>
            <a:picLocks noChangeAspect="1" noChangeArrowheads="1"/>
          </p:cNvPicPr>
          <p:nvPr/>
        </p:nvPicPr>
        <p:blipFill>
          <a:blip r:embed="rId8" cstate="print"/>
          <a:srcRect t="7702" b="17845"/>
          <a:stretch>
            <a:fillRect/>
          </a:stretch>
        </p:blipFill>
        <p:spPr bwMode="auto">
          <a:xfrm>
            <a:off x="4648200" y="3962400"/>
            <a:ext cx="3810000" cy="2082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696200" y="6019800"/>
            <a:ext cx="7620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Daily Gazette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n>
                  <a:solidFill>
                    <a:srgbClr val="FFFFFF"/>
                  </a:solidFill>
                </a:ln>
              </a:defRPr>
            </a:lvl1pPr>
          </a:lstStyle>
          <a:p>
            <a:pPr lvl="0">
              <a:defRPr sz="1800">
                <a:ln>
                  <a:noFill/>
                </a:ln>
              </a:defRP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Honoring the Lives Lost</a:t>
            </a:r>
            <a:endParaRPr sz="3200" dirty="0">
              <a:ln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V:\Photos\Charts for Mary's presentation\Wall-of-Phot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447800"/>
            <a:ext cx="7162800" cy="4739758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48400" y="6248400"/>
            <a:ext cx="18288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Voices of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September 11</a:t>
            </a:r>
            <a:r>
              <a:rPr kumimoji="0" lang="en-US" sz="800" b="0" i="0" u="none" strike="noStrike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Archive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8382000" cy="281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44928" lvl="0" indent="-244928">
              <a:spcBef>
                <a:spcPts val="400"/>
              </a:spcBef>
              <a:defRPr sz="1800"/>
            </a:pP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Draws on </a:t>
            </a:r>
            <a:r>
              <a:rPr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+ years of experience</a:t>
            </a:r>
          </a:p>
          <a:p>
            <a:pPr marL="244928" lvl="0" indent="-244928">
              <a:spcBef>
                <a:spcPts val="400"/>
              </a:spcBef>
              <a:defRPr sz="1800"/>
            </a:pP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Shares lessons learned</a:t>
            </a:r>
          </a:p>
          <a:p>
            <a:pPr marL="244928" lvl="0" indent="-244928">
              <a:spcBef>
                <a:spcPts val="400"/>
              </a:spcBef>
              <a:defRPr sz="1800"/>
            </a:pP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Provides clearinghouse of information</a:t>
            </a:r>
          </a:p>
          <a:p>
            <a:pPr marL="244928" lvl="0" indent="-244928">
              <a:spcBef>
                <a:spcPts val="400"/>
              </a:spcBef>
              <a:defRPr sz="1800"/>
            </a:pP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Contributes to learning in field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trauma </a:t>
            </a:r>
            <a:r>
              <a:rPr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through research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44928" lvl="0" indent="-244928">
              <a:spcBef>
                <a:spcPts val="400"/>
              </a:spcBef>
              <a:defRPr sz="1800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evelop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curriculum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</a:t>
            </a:r>
            <a:r>
              <a:rPr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training materials</a:t>
            </a:r>
          </a:p>
          <a:p>
            <a:pPr marL="244928" lvl="0" indent="-244928">
              <a:spcBef>
                <a:spcPts val="400"/>
              </a:spcBef>
              <a:defRPr sz="1800"/>
            </a:pP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Promotes public/private partnerships with subject matter experts, government agencies, non-profit organizations, universities</a:t>
            </a:r>
          </a:p>
        </p:txBody>
      </p:sp>
      <p:pic>
        <p:nvPicPr>
          <p:cNvPr id="229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6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25.jpeg" descr="initiatives_centerexellence_preparedness_image_001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09600" y="685800"/>
            <a:ext cx="7772400" cy="297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609600" y="3200400"/>
            <a:ext cx="7772400" cy="457200"/>
          </a:xfrm>
          <a:prstGeom prst="rect">
            <a:avLst/>
          </a:prstGeom>
          <a:solidFill>
            <a:srgbClr val="595959">
              <a:alpha val="81175"/>
            </a:srgbClr>
          </a:solidFill>
          <a:ln>
            <a:solidFill>
              <a:srgbClr val="4A7EBB"/>
            </a:solidFill>
            <a:miter/>
          </a:ln>
          <a:effectLst>
            <a:outerShdw blurRad="127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990600" y="3200400"/>
            <a:ext cx="71628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VOICES Resilience Center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94129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defTabSz="393192">
              <a:defRPr sz="1800"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Long-Term Needs of Victims’ Families, Responders and Survivors</a:t>
            </a:r>
            <a:r>
              <a:rPr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657600"/>
            <a:ext cx="1752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Voices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of September 11</a:t>
            </a:r>
            <a:r>
              <a:rPr kumimoji="0" lang="en-US" sz="800" b="0" i="0" u="none" strike="noStrike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Archive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1588"/>
            <a:ext cx="9220200" cy="1468438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685800" y="2373125"/>
            <a:ext cx="7924800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Voice for Change</a:t>
            </a:r>
          </a:p>
          <a:p>
            <a:pPr lvl="0"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LAPD 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LinCT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International Counterterrorism Conference</a:t>
            </a:r>
          </a:p>
          <a:p>
            <a:pPr lvl="0"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April 29, 2015 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5791200" y="5562600"/>
            <a:ext cx="2971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Mary 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Fetchet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LCSW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657600" cy="16002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algn="l" defTabSz="905255">
              <a:defRPr sz="1800"/>
            </a:pPr>
            <a:r>
              <a:rPr lang="en-US" sz="2772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“I was fine for 12 years. </a:t>
            </a:r>
            <a:br>
              <a:rPr lang="en-US" sz="2772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772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 can’t understand why I need help 13 years later.”</a:t>
            </a:r>
            <a:endParaRPr sz="2772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2971800" y="3762375"/>
            <a:ext cx="2209800" cy="774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0" lvl="0" indent="0" defTabSz="905255">
              <a:spcBef>
                <a:spcPts val="0"/>
              </a:spcBef>
              <a:buSzTx/>
              <a:buNone/>
              <a:defRPr sz="1800"/>
            </a:pPr>
            <a:r>
              <a:rPr sz="1782" dirty="0"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76" dirty="0"/>
              <a:t>  </a:t>
            </a:r>
          </a:p>
        </p:txBody>
      </p:sp>
      <p:sp>
        <p:nvSpPr>
          <p:cNvPr id="160" name="Shape 160"/>
          <p:cNvSpPr/>
          <p:nvPr/>
        </p:nvSpPr>
        <p:spPr>
          <a:xfrm>
            <a:off x="1066800" y="2133600"/>
            <a:ext cx="7924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Arial"/>
              <a:buChar char="•"/>
            </a:pPr>
            <a:endParaRPr sz="2000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2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9220200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58"/>
          <p:cNvSpPr txBox="1">
            <a:spLocks/>
          </p:cNvSpPr>
          <p:nvPr/>
        </p:nvSpPr>
        <p:spPr>
          <a:xfrm>
            <a:off x="5181600" y="2667000"/>
            <a:ext cx="3581400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7500"/>
          </a:bodyPr>
          <a:lstStyle/>
          <a:p>
            <a:pPr marL="0" marR="0" lvl="0" indent="0" algn="l" defTabSz="9052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5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Calibri"/>
              </a:rPr>
              <a:t>“The</a:t>
            </a:r>
            <a:r>
              <a:rPr kumimoji="0" lang="en-US" sz="2500" i="1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Calibri"/>
              </a:rPr>
              <a:t> loss of my loved one has left an indelible mark on my heart.”</a:t>
            </a:r>
            <a:endParaRPr kumimoji="0" lang="en-US" sz="25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9" name="Shape 158"/>
          <p:cNvSpPr txBox="1">
            <a:spLocks/>
          </p:cNvSpPr>
          <p:nvPr/>
        </p:nvSpPr>
        <p:spPr>
          <a:xfrm>
            <a:off x="2209800" y="4648200"/>
            <a:ext cx="3657600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0000" lnSpcReduction="20000"/>
          </a:bodyPr>
          <a:lstStyle/>
          <a:p>
            <a:pPr marL="0" marR="0" lvl="0" indent="0" algn="ctr" defTabSz="9052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772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don’t “get over it.”  You learn to live with it and create new meaning in your life.</a:t>
            </a:r>
            <a:endParaRPr lang="en-US" sz="2772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1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ln w="9524">
                  <a:solidFill>
                    <a:srgbClr val="FFFFFF"/>
                  </a:solidFill>
                </a:ln>
              </a:defRPr>
            </a:lvl1pPr>
          </a:lstStyle>
          <a:p>
            <a:pPr lvl="0">
              <a:defRPr sz="1800" b="0">
                <a:ln w="9525">
                  <a:noFill/>
                </a:ln>
              </a:defRPr>
            </a:pPr>
            <a:r>
              <a:rPr lang="en-US" sz="3200" dirty="0" smtClean="0">
                <a:ln w="9524">
                  <a:solidFill>
                    <a:srgbClr val="FFFFFF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Psychological Outcomes </a:t>
            </a:r>
            <a:endParaRPr sz="3200" dirty="0">
              <a:ln w="9524"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4495800" y="1524000"/>
            <a:ext cx="4271963" cy="449580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791028" lvl="0" indent="-244928">
              <a:lnSpc>
                <a:spcPct val="80000"/>
              </a:lnSpc>
              <a:spcBef>
                <a:spcPts val="1200"/>
              </a:spcBef>
              <a:defRPr sz="1800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91028" lvl="0" indent="-244928">
              <a:lnSpc>
                <a:spcPct val="80000"/>
              </a:lnSpc>
              <a:spcBef>
                <a:spcPts val="1200"/>
              </a:spcBef>
              <a:defRPr sz="180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91028" lvl="0" indent="-244928">
              <a:lnSpc>
                <a:spcPct val="80000"/>
              </a:lnSpc>
              <a:spcBef>
                <a:spcPts val="1200"/>
              </a:spcBef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Bereavement</a:t>
            </a:r>
          </a:p>
          <a:p>
            <a:pPr marL="791028" lvl="0" indent="-244928">
              <a:lnSpc>
                <a:spcPct val="80000"/>
              </a:lnSpc>
              <a:spcBef>
                <a:spcPts val="1200"/>
              </a:spcBef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Anxiety and depression</a:t>
            </a:r>
          </a:p>
          <a:p>
            <a:pPr marL="791028" lvl="0" indent="-244928">
              <a:lnSpc>
                <a:spcPct val="80000"/>
              </a:lnSpc>
              <a:spcBef>
                <a:spcPts val="1200"/>
              </a:spcBef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Complicated grief</a:t>
            </a:r>
          </a:p>
          <a:p>
            <a:pPr marL="791028" indent="-244928">
              <a:lnSpc>
                <a:spcPct val="80000"/>
              </a:lnSpc>
              <a:spcBef>
                <a:spcPts val="1200"/>
              </a:spcBef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Ambiguous loss </a:t>
            </a:r>
          </a:p>
          <a:p>
            <a:pPr marL="791028" indent="-244928">
              <a:lnSpc>
                <a:spcPct val="80000"/>
              </a:lnSpc>
              <a:spcBef>
                <a:spcPts val="1200"/>
              </a:spcBef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Post-traumatic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tress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91028" lvl="0" indent="-244928">
              <a:lnSpc>
                <a:spcPct val="80000"/>
              </a:lnSpc>
              <a:spcBef>
                <a:spcPts val="1200"/>
              </a:spcBef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Post-traumatic growth</a:t>
            </a:r>
          </a:p>
          <a:p>
            <a:pPr marL="791028" lvl="0" indent="-244928">
              <a:lnSpc>
                <a:spcPct val="80000"/>
              </a:lnSpc>
              <a:spcBef>
                <a:spcPts val="1200"/>
              </a:spcBef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Relationship problems</a:t>
            </a:r>
          </a:p>
          <a:p>
            <a:pPr marL="791028" lvl="0" indent="-244928">
              <a:lnSpc>
                <a:spcPct val="80000"/>
              </a:lnSpc>
              <a:spcBef>
                <a:spcPts val="1200"/>
              </a:spcBef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Intergenerational issues</a:t>
            </a:r>
          </a:p>
          <a:p>
            <a:pPr marL="791028" indent="-244928">
              <a:lnSpc>
                <a:spcPct val="80000"/>
              </a:lnSpc>
              <a:spcBef>
                <a:spcPts val="1200"/>
              </a:spcBef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Substance abuse</a:t>
            </a:r>
          </a:p>
          <a:p>
            <a:pPr marL="791028" lvl="0" indent="-244928">
              <a:lnSpc>
                <a:spcPct val="80000"/>
              </a:lnSpc>
              <a:spcBef>
                <a:spcPts val="1200"/>
              </a:spcBef>
              <a:defRPr sz="1800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4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6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_image_hugging_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752600"/>
            <a:ext cx="3200400" cy="4267200"/>
          </a:xfrm>
          <a:prstGeom prst="rect">
            <a:avLst/>
          </a:prstGeom>
          <a:ln>
            <a:solidFill>
              <a:srgbClr val="003777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09800" y="6019800"/>
            <a:ext cx="1752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Voices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of September 11</a:t>
            </a:r>
            <a:r>
              <a:rPr kumimoji="0" lang="en-US" sz="800" b="0" i="0" u="none" strike="noStrike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Archive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434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76200" y="609600"/>
            <a:ext cx="4724400" cy="10207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841247">
              <a:defRPr sz="1800"/>
            </a:pPr>
            <a:r>
              <a:rPr sz="257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DOJ Office for Victims of Crime</a:t>
            </a:r>
            <a:br>
              <a:rPr sz="257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sz="257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Resource Kit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838200" y="3762375"/>
            <a:ext cx="7467600" cy="774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0" lvl="0" indent="0" defTabSz="905255">
              <a:spcBef>
                <a:spcPts val="0"/>
              </a:spcBef>
              <a:buSzTx/>
              <a:buNone/>
              <a:defRPr sz="1800"/>
            </a:pPr>
            <a:r>
              <a:rPr sz="1782"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76"/>
              <a:t>  </a:t>
            </a:r>
          </a:p>
        </p:txBody>
      </p:sp>
      <p:pic>
        <p:nvPicPr>
          <p:cNvPr id="179" name="image18.jpeg" descr="C:\Users\Frank\AppData\Local\Microsoft\Windows\Temporary Internet Files\Content.Outlook\JI5NBM5I\photo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72000" y="1109662"/>
            <a:ext cx="4267200" cy="506253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609600" y="1676400"/>
            <a:ext cx="3657600" cy="41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buSzPct val="100000"/>
              <a:buFont typeface="Arial"/>
              <a:buChar char="•"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Oklahoma City bombing</a:t>
            </a:r>
          </a:p>
          <a:p>
            <a:pPr lvl="1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buSzPct val="100000"/>
              <a:buFont typeface="Arial"/>
              <a:buChar char="•"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Virginia Tech University</a:t>
            </a:r>
          </a:p>
          <a:p>
            <a:pPr lvl="1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buSzPct val="100000"/>
              <a:buFont typeface="Arial"/>
              <a:buChar char="•"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Northern Illinois University</a:t>
            </a:r>
          </a:p>
          <a:p>
            <a:pPr marL="457200" lvl="1" indent="0">
              <a:buSzPct val="100000"/>
              <a:buFont typeface="Arial"/>
              <a:buChar char="•"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buSzPct val="100000"/>
              <a:buFont typeface="Arial"/>
              <a:buChar char="•"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Tucson, Arizona </a:t>
            </a:r>
          </a:p>
          <a:p>
            <a:pPr lvl="1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buSzPct val="100000"/>
              <a:buFont typeface="Arial"/>
              <a:buChar char="•"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NYC and Pentagon </a:t>
            </a:r>
          </a:p>
          <a:p>
            <a:pPr marL="457200" lvl="1" indent="0">
              <a:buSzPct val="100000"/>
              <a:buFont typeface="Arial"/>
              <a:buChar char="•"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buSzPct val="100000"/>
              <a:buFont typeface="Arial"/>
              <a:buChar char="•"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Voices of September 11</a:t>
            </a:r>
            <a:r>
              <a:rPr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lvl="1" indent="0">
              <a:buSzPct val="100000"/>
              <a:buFont typeface="Arial"/>
              <a:buChar char="•"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buSzPct val="100000"/>
              <a:buFont typeface="Arial"/>
              <a:buChar char="•"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Scholarly Research </a:t>
            </a:r>
          </a:p>
        </p:txBody>
      </p:sp>
      <p:pic>
        <p:nvPicPr>
          <p:cNvPr id="181" name="image6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3.jpe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6934200" y="6096000"/>
            <a:ext cx="1752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Voices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of September 11</a:t>
            </a:r>
            <a:r>
              <a:rPr kumimoji="0" lang="en-US" sz="800" b="0" i="0" u="none" strike="noStrike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Archive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152400" y="990600"/>
            <a:ext cx="30480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800"/>
            </a:lvl1pPr>
          </a:lstStyle>
          <a:p>
            <a:pPr lvl="0">
              <a:defRPr sz="1800"/>
            </a:pP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Best Practices Segmented Into Primary Categories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838200" y="3762375"/>
            <a:ext cx="7467600" cy="774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0" lvl="0" indent="0" defTabSz="905255">
              <a:spcBef>
                <a:spcPts val="0"/>
              </a:spcBef>
              <a:buSzTx/>
              <a:buNone/>
              <a:defRPr sz="1800"/>
            </a:pPr>
            <a:r>
              <a:rPr sz="1782"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76"/>
              <a:t>  </a:t>
            </a:r>
          </a:p>
        </p:txBody>
      </p:sp>
      <p:pic>
        <p:nvPicPr>
          <p:cNvPr id="210" name="image23.jpeg" descr="C:\Users\Frank\Pictures\Use for Wheel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71800" y="838200"/>
            <a:ext cx="5943600" cy="541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6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3.jpe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838200" y="3762375"/>
            <a:ext cx="7467600" cy="774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0" lvl="0" indent="0" defTabSz="905255">
              <a:spcBef>
                <a:spcPts val="0"/>
              </a:spcBef>
              <a:buSzTx/>
              <a:buNone/>
              <a:defRPr sz="1800"/>
            </a:pPr>
            <a:r>
              <a:rPr sz="1782"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76"/>
              <a:t>  </a:t>
            </a:r>
          </a:p>
        </p:txBody>
      </p:sp>
      <p:pic>
        <p:nvPicPr>
          <p:cNvPr id="211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2" name="Picture 4" descr="V:\Photos\Charts for Mary's presentation\initiatives_kanishka_image_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209800"/>
            <a:ext cx="2438400" cy="3657600"/>
          </a:xfrm>
          <a:prstGeom prst="rect">
            <a:avLst/>
          </a:prstGeom>
          <a:noFill/>
        </p:spPr>
      </p:pic>
      <p:pic>
        <p:nvPicPr>
          <p:cNvPr id="7173" name="Picture 5" descr="V:\Photos\Charts for Mary's presentation\initiatives_kanishka_image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276600"/>
            <a:ext cx="5195455" cy="2590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" y="1600200"/>
            <a:ext cx="54102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Investigating the long-term impact of bereavement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due to terrorism: factors that contribute to trauma,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grief, growth and resilience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762001"/>
            <a:ext cx="7696200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Kanishka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Project Study Announcement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6093025"/>
            <a:ext cx="457200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National September 11 Memorial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6096000"/>
            <a:ext cx="236220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Air India Flight 182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Memorial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5867400"/>
            <a:ext cx="609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Wikipedia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867400"/>
            <a:ext cx="1752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Voices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of September 11</a:t>
            </a:r>
            <a:r>
              <a:rPr kumimoji="0" lang="en-US" sz="800" b="0" i="0" u="none" strike="noStrike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Archive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1143000" y="4261931"/>
            <a:ext cx="701040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Understand that we have an obligation not only to remember the past, but to imagine, and create a better future.”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- Secretary of State Hillary Rodham Clinton</a:t>
            </a:r>
          </a:p>
        </p:txBody>
      </p:sp>
      <p:pic>
        <p:nvPicPr>
          <p:cNvPr id="256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27.jpeg" descr="DSCN1314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86000" y="685800"/>
            <a:ext cx="4572000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5105400" y="4114800"/>
            <a:ext cx="1752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Voices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of September 11</a:t>
            </a:r>
            <a:r>
              <a:rPr kumimoji="0" lang="en-US" sz="800" b="0" i="0" u="none" strike="noStrike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Archive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2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1588"/>
            <a:ext cx="9220200" cy="1468438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685800" y="2071082"/>
            <a:ext cx="8001000" cy="357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Contact: Mary Fetchet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mafetchet@voicesofseptember11.org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203-966-3911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 us online: www.voicesofseptember11.org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 us on Twitter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@VOICESofSept11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Like us: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facebook.com/voicesofseptember11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image3.jpe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1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66675"/>
            <a:ext cx="9232900" cy="7031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 rot="21435890">
            <a:off x="6794500" y="1746250"/>
            <a:ext cx="1676400" cy="8255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/>
            <a:endParaRPr/>
          </a:p>
        </p:txBody>
      </p:sp>
      <p:grpSp>
        <p:nvGrpSpPr>
          <p:cNvPr id="2" name="Group 76" descr="pentagon.jpeg"/>
          <p:cNvGrpSpPr/>
          <p:nvPr/>
        </p:nvGrpSpPr>
        <p:grpSpPr>
          <a:xfrm>
            <a:off x="4800600" y="3505200"/>
            <a:ext cx="3886200" cy="2561863"/>
            <a:chOff x="0" y="0"/>
            <a:chExt cx="3886200" cy="2561862"/>
          </a:xfrm>
        </p:grpSpPr>
        <p:sp>
          <p:nvSpPr>
            <p:cNvPr id="74" name="Shape 74"/>
            <p:cNvSpPr/>
            <p:nvPr/>
          </p:nvSpPr>
          <p:spPr>
            <a:xfrm>
              <a:off x="0" y="0"/>
              <a:ext cx="3886200" cy="2561863"/>
            </a:xfrm>
            <a:prstGeom prst="rect">
              <a:avLst/>
            </a:prstGeom>
            <a:solidFill>
              <a:srgbClr val="EDEDED"/>
            </a:solidFill>
            <a:ln w="12700" cap="flat">
              <a:solidFill>
                <a:srgbClr val="00377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75" name="image9.jpe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3886200" cy="2561863"/>
            </a:xfrm>
            <a:prstGeom prst="rect">
              <a:avLst/>
            </a:prstGeom>
            <a:ln w="12700" cap="rnd">
              <a:solidFill>
                <a:srgbClr val="003777"/>
              </a:solidFill>
              <a:prstDash val="solid"/>
              <a:bevel/>
            </a:ln>
            <a:effectLst>
              <a:outerShdw blurRad="50800" rotWithShape="0">
                <a:srgbClr val="000000">
                  <a:alpha val="41000"/>
                </a:srgbClr>
              </a:outerShdw>
            </a:effectLst>
          </p:spPr>
        </p:pic>
      </p:grpSp>
      <p:grpSp>
        <p:nvGrpSpPr>
          <p:cNvPr id="3" name="Group 79" descr="13_110919050021.jpeg"/>
          <p:cNvGrpSpPr/>
          <p:nvPr/>
        </p:nvGrpSpPr>
        <p:grpSpPr>
          <a:xfrm>
            <a:off x="228600" y="762000"/>
            <a:ext cx="3657600" cy="5199537"/>
            <a:chOff x="0" y="0"/>
            <a:chExt cx="3886200" cy="5580536"/>
          </a:xfrm>
        </p:grpSpPr>
        <p:sp>
          <p:nvSpPr>
            <p:cNvPr id="77" name="Shape 77"/>
            <p:cNvSpPr/>
            <p:nvPr/>
          </p:nvSpPr>
          <p:spPr>
            <a:xfrm>
              <a:off x="0" y="0"/>
              <a:ext cx="3886200" cy="5580537"/>
            </a:xfrm>
            <a:prstGeom prst="rect">
              <a:avLst/>
            </a:prstGeom>
            <a:solidFill>
              <a:srgbClr val="EDEDED"/>
            </a:solidFill>
            <a:ln w="12700" cap="flat">
              <a:solidFill>
                <a:srgbClr val="00377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78" name="image10.jpe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0"/>
              <a:ext cx="3886200" cy="5580537"/>
            </a:xfrm>
            <a:prstGeom prst="rect">
              <a:avLst/>
            </a:prstGeom>
            <a:ln w="12700" cap="rnd">
              <a:solidFill>
                <a:srgbClr val="003777"/>
              </a:solidFill>
              <a:prstDash val="solid"/>
              <a:bevel/>
            </a:ln>
            <a:effectLst>
              <a:outerShdw blurRad="50800" rotWithShape="0">
                <a:srgbClr val="000000">
                  <a:alpha val="41000"/>
                </a:srgbClr>
              </a:outerShdw>
            </a:effectLst>
          </p:spPr>
        </p:pic>
      </p:grpSp>
      <p:grpSp>
        <p:nvGrpSpPr>
          <p:cNvPr id="4" name="Group 82" descr="157005-united-93.jpeg"/>
          <p:cNvGrpSpPr/>
          <p:nvPr/>
        </p:nvGrpSpPr>
        <p:grpSpPr>
          <a:xfrm>
            <a:off x="4800600" y="685800"/>
            <a:ext cx="3810000" cy="2461803"/>
            <a:chOff x="0" y="0"/>
            <a:chExt cx="3810000" cy="2461802"/>
          </a:xfrm>
        </p:grpSpPr>
        <p:sp>
          <p:nvSpPr>
            <p:cNvPr id="80" name="Shape 80"/>
            <p:cNvSpPr/>
            <p:nvPr/>
          </p:nvSpPr>
          <p:spPr>
            <a:xfrm>
              <a:off x="0" y="0"/>
              <a:ext cx="3810000" cy="2461803"/>
            </a:xfrm>
            <a:prstGeom prst="rect">
              <a:avLst/>
            </a:prstGeom>
            <a:solidFill>
              <a:srgbClr val="EDEDED"/>
            </a:solidFill>
            <a:ln w="12700" cap="flat">
              <a:solidFill>
                <a:srgbClr val="00377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81" name="image11.jpeg"/>
            <p:cNvPicPr/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0" y="0"/>
              <a:ext cx="3810000" cy="2461803"/>
            </a:xfrm>
            <a:prstGeom prst="rect">
              <a:avLst/>
            </a:prstGeom>
            <a:ln w="12700" cap="rnd">
              <a:solidFill>
                <a:srgbClr val="003777"/>
              </a:solidFill>
              <a:prstDash val="solid"/>
              <a:bevel/>
            </a:ln>
            <a:effectLst>
              <a:outerShdw blurRad="50800" rotWithShape="0">
                <a:srgbClr val="000000">
                  <a:alpha val="41000"/>
                </a:srgbClr>
              </a:outerShdw>
            </a:effectLst>
          </p:spPr>
        </p:pic>
      </p:grpSp>
      <p:sp>
        <p:nvSpPr>
          <p:cNvPr id="83" name="Shape 83"/>
          <p:cNvSpPr/>
          <p:nvPr/>
        </p:nvSpPr>
        <p:spPr>
          <a:xfrm>
            <a:off x="2514600" y="5943600"/>
            <a:ext cx="13716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/>
            </a:lvl1pPr>
          </a:lstStyle>
          <a:p>
            <a:pPr lvl="0">
              <a:defRPr sz="1800"/>
            </a:pPr>
            <a:r>
              <a:rPr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Copyright: James </a:t>
            </a:r>
            <a:r>
              <a:rPr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Nachtwey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7924800" y="3124200"/>
            <a:ext cx="773114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/>
            </a:lvl1pPr>
          </a:lstStyle>
          <a:p>
            <a:pPr lvl="0">
              <a:defRPr sz="1800"/>
            </a:pPr>
            <a:r>
              <a:rPr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Ibtimes.com</a:t>
            </a:r>
          </a:p>
        </p:txBody>
      </p:sp>
      <p:sp>
        <p:nvSpPr>
          <p:cNvPr id="85" name="Shape 85"/>
          <p:cNvSpPr/>
          <p:nvPr/>
        </p:nvSpPr>
        <p:spPr>
          <a:xfrm>
            <a:off x="8077200" y="6096000"/>
            <a:ext cx="647700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/>
            </a:lvl1pPr>
          </a:lstStyle>
          <a:p>
            <a:pPr lvl="0">
              <a:defRPr sz="1800"/>
            </a:pPr>
            <a:r>
              <a:rPr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Osha.gov</a:t>
            </a:r>
          </a:p>
        </p:txBody>
      </p:sp>
      <p:sp>
        <p:nvSpPr>
          <p:cNvPr id="86" name="Shape 86"/>
          <p:cNvSpPr/>
          <p:nvPr/>
        </p:nvSpPr>
        <p:spPr>
          <a:xfrm>
            <a:off x="152400" y="5943600"/>
            <a:ext cx="189410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World Trade Center</a:t>
            </a:r>
          </a:p>
        </p:txBody>
      </p:sp>
      <p:sp>
        <p:nvSpPr>
          <p:cNvPr id="87" name="Shape 87"/>
          <p:cNvSpPr/>
          <p:nvPr/>
        </p:nvSpPr>
        <p:spPr>
          <a:xfrm>
            <a:off x="4724400" y="6096000"/>
            <a:ext cx="137954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Pentagon</a:t>
            </a:r>
          </a:p>
        </p:txBody>
      </p:sp>
      <p:sp>
        <p:nvSpPr>
          <p:cNvPr id="88" name="Shape 88"/>
          <p:cNvSpPr/>
          <p:nvPr/>
        </p:nvSpPr>
        <p:spPr>
          <a:xfrm>
            <a:off x="4800600" y="3200400"/>
            <a:ext cx="151419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Shanksville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PA</a:t>
            </a:r>
          </a:p>
        </p:txBody>
      </p:sp>
      <p:pic>
        <p:nvPicPr>
          <p:cNvPr id="89" name="image6.jpe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0" y="-635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3.jpe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8.jpeg" descr="20120111_namesfile_small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82550" y="-19050"/>
            <a:ext cx="9509125" cy="732155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-1" y="1111440"/>
            <a:ext cx="9226313" cy="724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0000" b="1">
                <a:solidFill>
                  <a:srgbClr val="FFFFFF">
                    <a:alpha val="4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2977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9600" b="1">
                <a:solidFill>
                  <a:srgbClr val="FFFFFF">
                    <a:alpha val="4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Lost their lives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4.jpeg" descr="IMG_1447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886200" y="-2286000"/>
            <a:ext cx="13773150" cy="8839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" name="Group 61" descr="brad"/>
          <p:cNvGrpSpPr/>
          <p:nvPr/>
        </p:nvGrpSpPr>
        <p:grpSpPr>
          <a:xfrm>
            <a:off x="3276600" y="1219200"/>
            <a:ext cx="2743602" cy="3886200"/>
            <a:chOff x="0" y="0"/>
            <a:chExt cx="2743601" cy="3886200"/>
          </a:xfrm>
        </p:grpSpPr>
        <p:sp>
          <p:nvSpPr>
            <p:cNvPr id="59" name="Shape 59"/>
            <p:cNvSpPr/>
            <p:nvPr/>
          </p:nvSpPr>
          <p:spPr>
            <a:xfrm>
              <a:off x="0" y="0"/>
              <a:ext cx="2743602" cy="388620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60" name="image5.jpe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0"/>
              <a:ext cx="2743602" cy="3886200"/>
            </a:xfrm>
            <a:prstGeom prst="rect">
              <a:avLst/>
            </a:prstGeom>
            <a:ln w="190500" cap="rnd">
              <a:solidFill>
                <a:srgbClr val="FFFFFF"/>
              </a:solidFill>
              <a:prstDash val="solid"/>
              <a:miter lim="800000"/>
            </a:ln>
            <a:effectLst>
              <a:outerShdw blurRad="50800" rotWithShape="0">
                <a:srgbClr val="000000">
                  <a:alpha val="41000"/>
                </a:srgbClr>
              </a:outerShdw>
            </a:effectLst>
          </p:spPr>
        </p:pic>
      </p:grpSp>
      <p:pic>
        <p:nvPicPr>
          <p:cNvPr id="62" name="image6.jpe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7.jpe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-1752600" y="5791200"/>
            <a:ext cx="11452225" cy="10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1524000" y="5791200"/>
            <a:ext cx="6324600" cy="97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14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Bradley James Fetchet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4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November 17, 1976 – September 11, 2001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382000" cy="990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VOICES </a:t>
            </a:r>
            <a:r>
              <a:rPr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Mission 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838200" y="3762375"/>
            <a:ext cx="7467600" cy="774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0" lvl="0" indent="0" defTabSz="905255">
              <a:spcBef>
                <a:spcPts val="0"/>
              </a:spcBef>
              <a:buSzTx/>
              <a:buNone/>
              <a:defRPr sz="1800"/>
            </a:pPr>
            <a:r>
              <a:rPr sz="1782"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marL="339470" lvl="0" indent="-339470" defTabSz="905255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76"/>
              <a:t>  </a:t>
            </a:r>
          </a:p>
        </p:txBody>
      </p:sp>
      <p:sp>
        <p:nvSpPr>
          <p:cNvPr id="120" name="Shape 120"/>
          <p:cNvSpPr/>
          <p:nvPr/>
        </p:nvSpPr>
        <p:spPr>
          <a:xfrm>
            <a:off x="1066800" y="2133600"/>
            <a:ext cx="7924800" cy="102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sz="2000"/>
              <a:t> 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2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9220200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066800" y="2209800"/>
            <a:ext cx="6934200" cy="373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rovide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information and support services that 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promote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resiliency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the lives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 those impacted by 9/11.</a:t>
            </a:r>
          </a:p>
          <a:p>
            <a:pPr lvl="0">
              <a:lnSpc>
                <a:spcPct val="150000"/>
              </a:lnSpc>
            </a:pP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hare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best practices to assist communities in preparing for and responding to traumatic 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dvocate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 public policy 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reform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promote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national preparedness. 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ln w="9524">
                  <a:solidFill>
                    <a:srgbClr val="FFFFFF"/>
                  </a:solidFill>
                </a:ln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ln w="9525">
                  <a:noFill/>
                </a:ln>
              </a:defRPr>
            </a:pPr>
            <a:r>
              <a:rPr sz="3200" b="0" dirty="0" smtClean="0">
                <a:ln w="9524">
                  <a:solidFill>
                    <a:srgbClr val="FFFFFF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Advoca</a:t>
            </a:r>
            <a:r>
              <a:rPr lang="en-US" sz="3200" b="0" dirty="0" smtClean="0">
                <a:ln w="9524">
                  <a:solidFill>
                    <a:srgbClr val="FFFFFF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ting for Change</a:t>
            </a:r>
            <a:endParaRPr sz="3200" b="0" dirty="0">
              <a:ln w="9524"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5316538" cy="46783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5750" lvl="2" indent="-285750">
              <a:spcBef>
                <a:spcPts val="400"/>
              </a:spcBef>
              <a:defRPr sz="1800"/>
            </a:pPr>
            <a:endParaRPr lang="en-US" sz="20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Notification of remains</a:t>
            </a:r>
          </a:p>
          <a:p>
            <a:pPr marL="342900" lvl="2" indent="-342900">
              <a:spcBef>
                <a:spcPts val="500"/>
              </a:spcBef>
              <a:defRPr sz="1800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9/11 Commission</a:t>
            </a:r>
          </a:p>
          <a:p>
            <a:pPr marL="342900" lvl="2" indent="-342900">
              <a:spcBef>
                <a:spcPts val="500"/>
              </a:spcBef>
              <a:defRPr sz="1800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National September 11</a:t>
            </a:r>
          </a:p>
          <a:p>
            <a:pPr marL="342900" lvl="2" indent="-342900">
              <a:spcBef>
                <a:spcPts val="500"/>
              </a:spcBef>
              <a:buNone/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Memorial and Museum</a:t>
            </a:r>
          </a:p>
          <a:p>
            <a:pPr marL="342900" lvl="2" indent="-342900">
              <a:spcBef>
                <a:spcPts val="500"/>
              </a:spcBef>
              <a:buNone/>
              <a:defRPr sz="1800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500"/>
              </a:spcBef>
              <a:buFont typeface="Arial" pitchFamily="34" charset="0"/>
              <a:buChar char="•"/>
              <a:defRPr sz="1800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Long-term needs of victims’ families, responders and survivors</a:t>
            </a:r>
          </a:p>
        </p:txBody>
      </p:sp>
      <p:pic>
        <p:nvPicPr>
          <p:cNvPr id="138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4.jpeg"/>
          <p:cNvPicPr/>
          <p:nvPr/>
        </p:nvPicPr>
        <p:blipFill>
          <a:blip r:embed="rId5" cstate="print">
            <a:extLst/>
          </a:blip>
          <a:srcRect l="7970" r="46696"/>
          <a:stretch>
            <a:fillRect/>
          </a:stretch>
        </p:blipFill>
        <p:spPr>
          <a:xfrm>
            <a:off x="5867400" y="1447800"/>
            <a:ext cx="2895602" cy="4782943"/>
          </a:xfrm>
          <a:prstGeom prst="rect">
            <a:avLst/>
          </a:prstGeom>
          <a:ln w="12700" cap="rnd">
            <a:solidFill>
              <a:srgbClr val="003777"/>
            </a:solidFill>
            <a:prstDash val="solid"/>
            <a:miter lim="800000"/>
          </a:ln>
          <a:effectLst>
            <a:outerShdw blurRad="50800" rotWithShape="0">
              <a:srgbClr val="000000">
                <a:alpha val="41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010400" y="6248400"/>
            <a:ext cx="1752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Voices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of September 11</a:t>
            </a:r>
            <a:r>
              <a:rPr kumimoji="0" lang="en-US" sz="800" b="0" i="0" u="none" strike="noStrike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Archive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635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 descr="V:\Photos\Charts for Mary's presentation\world trade center collapse.JPG"/>
          <p:cNvPicPr>
            <a:picLocks noChangeAspect="1" noChangeArrowheads="1"/>
          </p:cNvPicPr>
          <p:nvPr/>
        </p:nvPicPr>
        <p:blipFill>
          <a:blip r:embed="rId4" cstate="print"/>
          <a:srcRect l="15851" b="6593"/>
          <a:stretch>
            <a:fillRect/>
          </a:stretch>
        </p:blipFill>
        <p:spPr bwMode="auto">
          <a:xfrm>
            <a:off x="1219200" y="762000"/>
            <a:ext cx="6781800" cy="5429295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pic>
        <p:nvPicPr>
          <p:cNvPr id="4" name="image3.jpe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6781800" y="6096000"/>
            <a:ext cx="137160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NYC Police Aviation Unit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6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220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459537"/>
            <a:ext cx="92202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1" name="Picture 3" descr="V:\Photos\Charts for Mary's presentation\IMG_03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371600"/>
            <a:ext cx="6553200" cy="4720389"/>
          </a:xfrm>
          <a:prstGeom prst="rect">
            <a:avLst/>
          </a:prstGeom>
          <a:noFill/>
          <a:ln>
            <a:solidFill>
              <a:srgbClr val="003777"/>
            </a:solidFill>
          </a:ln>
        </p:spPr>
      </p:pic>
      <p:sp>
        <p:nvSpPr>
          <p:cNvPr id="11" name="Shape 125"/>
          <p:cNvSpPr>
            <a:spLocks noGrp="1"/>
          </p:cNvSpPr>
          <p:nvPr>
            <p:ph type="title"/>
          </p:nvPr>
        </p:nvSpPr>
        <p:spPr>
          <a:xfrm>
            <a:off x="762000" y="609600"/>
            <a:ext cx="7391400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n>
                  <a:solidFill>
                    <a:srgbClr val="FFFFFF"/>
                  </a:solidFill>
                </a:ln>
              </a:defRPr>
            </a:lvl1pPr>
          </a:lstStyle>
          <a:p>
            <a:pPr lvl="0">
              <a:defRPr sz="1800">
                <a:ln>
                  <a:noFill/>
                </a:ln>
              </a:defRP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World Trade Center Site</a:t>
            </a:r>
            <a:endParaRPr sz="3200" dirty="0">
              <a:ln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6096000"/>
            <a:ext cx="17526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Voices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of September 11</a:t>
            </a:r>
            <a:r>
              <a:rPr kumimoji="0" lang="en-US" sz="800" b="0" i="0" u="none" strike="noStrike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th</a:t>
            </a:r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Archive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"/>
        <a:ea typeface="Avenir"/>
        <a:cs typeface="Avenir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"/>
        <a:ea typeface="Avenir"/>
        <a:cs typeface="Avenir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514</Words>
  <Application>Microsoft Office PowerPoint</Application>
  <PresentationFormat>On-screen Show (4:3)</PresentationFormat>
  <Paragraphs>152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</vt:lpstr>
      <vt:lpstr>Slide 1</vt:lpstr>
      <vt:lpstr>Slide 2</vt:lpstr>
      <vt:lpstr>Slide 3</vt:lpstr>
      <vt:lpstr>Slide 4</vt:lpstr>
      <vt:lpstr>Slide 5</vt:lpstr>
      <vt:lpstr>VOICES Mission </vt:lpstr>
      <vt:lpstr>Advocating for Change</vt:lpstr>
      <vt:lpstr>Slide 8</vt:lpstr>
      <vt:lpstr>World Trade Center Site</vt:lpstr>
      <vt:lpstr>Collection of Human Remains</vt:lpstr>
      <vt:lpstr>Identification and Notification of Human Remains</vt:lpstr>
      <vt:lpstr>Final Resting Place for Human Remains</vt:lpstr>
      <vt:lpstr>Advocating for Government Reform</vt:lpstr>
      <vt:lpstr>Supporting the 9/11 Commission</vt:lpstr>
      <vt:lpstr>Implementing 9/11 Commission Recommendations</vt:lpstr>
      <vt:lpstr>Memorialization</vt:lpstr>
      <vt:lpstr>Preserving Artifacts</vt:lpstr>
      <vt:lpstr>Honoring the Lives Lost</vt:lpstr>
      <vt:lpstr>Long-Term Needs of Victims’ Families, Responders and Survivors </vt:lpstr>
      <vt:lpstr>“I was fine for 12 years.   I can’t understand why I need help 13 years later.”</vt:lpstr>
      <vt:lpstr>Psychological Outcomes </vt:lpstr>
      <vt:lpstr>DOJ Office for Victims of Crime Resource Kit</vt:lpstr>
      <vt:lpstr>Best Practices Segmented Into Primary Categories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A. Fetchet</dc:creator>
  <cp:lastModifiedBy>Juliana Viau</cp:lastModifiedBy>
  <cp:revision>117</cp:revision>
  <dcterms:modified xsi:type="dcterms:W3CDTF">2015-04-28T20:52:45Z</dcterms:modified>
</cp:coreProperties>
</file>