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75" r:id="rId4"/>
    <p:sldId id="277" r:id="rId5"/>
    <p:sldId id="278" r:id="rId6"/>
    <p:sldId id="280" r:id="rId7"/>
    <p:sldId id="270" r:id="rId8"/>
    <p:sldId id="260" r:id="rId9"/>
    <p:sldId id="269" r:id="rId10"/>
    <p:sldId id="279" r:id="rId11"/>
    <p:sldId id="261" r:id="rId12"/>
    <p:sldId id="262" r:id="rId13"/>
    <p:sldId id="263" r:id="rId14"/>
    <p:sldId id="272" r:id="rId15"/>
    <p:sldId id="264" r:id="rId16"/>
    <p:sldId id="265" r:id="rId17"/>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39" autoAdjust="0"/>
  </p:normalViewPr>
  <p:slideViewPr>
    <p:cSldViewPr snapToGrid="0" snapToObjects="1">
      <p:cViewPr varScale="1">
        <p:scale>
          <a:sx n="36" d="100"/>
          <a:sy n="36" d="100"/>
        </p:scale>
        <p:origin x="-1902" y="-90"/>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18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008556000"/>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4651" lvl="2" indent="-214884" defTabSz="274574">
              <a:spcBef>
                <a:spcPts val="1900"/>
              </a:spcBef>
              <a:defRPr sz="1800">
                <a:solidFill>
                  <a:srgbClr val="000000"/>
                </a:solidFill>
              </a:defRPr>
            </a:pPr>
            <a:r>
              <a:rPr lang="en-US" sz="1786" dirty="0" smtClean="0"/>
              <a:t>Macro-level</a:t>
            </a:r>
          </a:p>
          <a:p>
            <a:pPr marL="644651" lvl="2" indent="-214884" defTabSz="274574">
              <a:spcBef>
                <a:spcPts val="1900"/>
              </a:spcBef>
              <a:defRPr sz="1800">
                <a:solidFill>
                  <a:srgbClr val="000000"/>
                </a:solidFill>
              </a:defRPr>
            </a:pPr>
            <a:endParaRPr lang="en-US" sz="1786" baseline="0" dirty="0" smtClean="0"/>
          </a:p>
          <a:p>
            <a:pPr marL="644651" lvl="2" indent="-214884" defTabSz="274574">
              <a:spcBef>
                <a:spcPts val="1900"/>
              </a:spcBef>
              <a:defRPr sz="1800">
                <a:solidFill>
                  <a:srgbClr val="000000"/>
                </a:solidFill>
              </a:defRPr>
            </a:pPr>
            <a:r>
              <a:rPr lang="en-US" sz="1786" baseline="0" dirty="0" smtClean="0"/>
              <a:t>Finding New Fighters on Social media</a:t>
            </a:r>
          </a:p>
          <a:p>
            <a:pPr marL="644651" lvl="2" indent="-214884" defTabSz="274574">
              <a:spcBef>
                <a:spcPts val="1900"/>
              </a:spcBef>
              <a:defRPr sz="1800">
                <a:solidFill>
                  <a:srgbClr val="000000"/>
                </a:solidFill>
              </a:defRPr>
            </a:pPr>
            <a:endParaRPr lang="en-US" sz="1786" baseline="0" dirty="0" smtClean="0"/>
          </a:p>
          <a:p>
            <a:pPr marL="644651" lvl="2" indent="-214884" defTabSz="274574">
              <a:spcBef>
                <a:spcPts val="1900"/>
              </a:spcBef>
              <a:defRPr sz="1800">
                <a:solidFill>
                  <a:srgbClr val="000000"/>
                </a:solidFill>
              </a:defRPr>
            </a:pPr>
            <a:r>
              <a:rPr lang="en-US" sz="1786" baseline="0" dirty="0" err="1" smtClean="0"/>
              <a:t>Radicalisation</a:t>
            </a:r>
            <a:endParaRPr lang="en-US" sz="1786" baseline="0" dirty="0" smtClean="0"/>
          </a:p>
          <a:p>
            <a:pPr marL="644651" lvl="2" indent="-214884" defTabSz="274574">
              <a:spcBef>
                <a:spcPts val="1900"/>
              </a:spcBef>
              <a:defRPr sz="1800">
                <a:solidFill>
                  <a:srgbClr val="000000"/>
                </a:solidFill>
              </a:defRPr>
            </a:pPr>
            <a:r>
              <a:rPr lang="en-US" sz="1786" baseline="0" dirty="0" smtClean="0"/>
              <a:t>Online activity before traveling to Syria</a:t>
            </a:r>
          </a:p>
          <a:p>
            <a:pPr marL="644651" lvl="2" indent="-214884" defTabSz="274574">
              <a:spcBef>
                <a:spcPts val="1900"/>
              </a:spcBef>
              <a:defRPr sz="1800">
                <a:solidFill>
                  <a:srgbClr val="000000"/>
                </a:solidFill>
              </a:defRPr>
            </a:pPr>
            <a:r>
              <a:rPr lang="en-US" sz="1786" baseline="0" dirty="0" smtClean="0"/>
              <a:t>Friendships, contacts online and offline</a:t>
            </a:r>
          </a:p>
          <a:p>
            <a:pPr marL="644651" lvl="2" indent="-214884" defTabSz="274574">
              <a:spcBef>
                <a:spcPts val="1900"/>
              </a:spcBef>
              <a:defRPr sz="1800">
                <a:solidFill>
                  <a:srgbClr val="000000"/>
                </a:solidFill>
              </a:defRPr>
            </a:pPr>
            <a:endParaRPr lang="en-US" sz="1786" baseline="0" dirty="0" smtClean="0"/>
          </a:p>
          <a:p>
            <a:pPr marL="644651" lvl="2" indent="-214884" defTabSz="274574">
              <a:spcBef>
                <a:spcPts val="1900"/>
              </a:spcBef>
              <a:defRPr sz="1800">
                <a:solidFill>
                  <a:srgbClr val="000000"/>
                </a:solidFill>
              </a:defRPr>
            </a:pPr>
            <a:r>
              <a:rPr lang="en-US" sz="1786" baseline="0" dirty="0" smtClean="0"/>
              <a:t>Activity while in Syria and Iraq</a:t>
            </a:r>
          </a:p>
          <a:p>
            <a:pPr marL="644651" lvl="2" indent="-214884" defTabSz="274574">
              <a:spcBef>
                <a:spcPts val="1900"/>
              </a:spcBef>
              <a:defRPr sz="1800">
                <a:solidFill>
                  <a:srgbClr val="000000"/>
                </a:solidFill>
              </a:defRPr>
            </a:pPr>
            <a:r>
              <a:rPr lang="en-US" sz="1786" dirty="0" smtClean="0"/>
              <a:t>What weapons have they learned to use?</a:t>
            </a:r>
          </a:p>
          <a:p>
            <a:pPr marL="644651" lvl="2" indent="-214884" defTabSz="274574">
              <a:spcBef>
                <a:spcPts val="1900"/>
              </a:spcBef>
              <a:defRPr sz="1800">
                <a:solidFill>
                  <a:srgbClr val="000000"/>
                </a:solidFill>
              </a:defRPr>
            </a:pPr>
            <a:r>
              <a:rPr lang="en-US" sz="1786" dirty="0" smtClean="0"/>
              <a:t>Where do they go?</a:t>
            </a:r>
          </a:p>
          <a:p>
            <a:pPr marL="644651" lvl="2" indent="-214884" defTabSz="274574">
              <a:spcBef>
                <a:spcPts val="1900"/>
              </a:spcBef>
              <a:defRPr sz="1800">
                <a:solidFill>
                  <a:srgbClr val="000000"/>
                </a:solidFill>
              </a:defRPr>
            </a:pPr>
            <a:r>
              <a:rPr lang="en-US" sz="1786" dirty="0" smtClean="0"/>
              <a:t>Are they participating in crimes?</a:t>
            </a:r>
          </a:p>
          <a:p>
            <a:pPr marL="644651" lvl="2" indent="-214884" defTabSz="274574">
              <a:spcBef>
                <a:spcPts val="1900"/>
              </a:spcBef>
              <a:defRPr sz="1800">
                <a:solidFill>
                  <a:srgbClr val="000000"/>
                </a:solidFill>
              </a:defRPr>
            </a:pPr>
            <a:endParaRPr lang="en-US" sz="1786" baseline="0" dirty="0" smtClean="0"/>
          </a:p>
          <a:p>
            <a:pPr marL="644651" lvl="2" indent="-214884" defTabSz="274574">
              <a:spcBef>
                <a:spcPts val="1900"/>
              </a:spcBef>
              <a:defRPr sz="1800">
                <a:solidFill>
                  <a:srgbClr val="000000"/>
                </a:solidFill>
              </a:defRPr>
            </a:pPr>
            <a:endParaRPr lang="en-US" sz="1786" baseline="0" dirty="0" smtClean="0"/>
          </a:p>
          <a:p>
            <a:pPr marL="644651" lvl="2" indent="-214884" defTabSz="274574">
              <a:spcBef>
                <a:spcPts val="1900"/>
              </a:spcBef>
              <a:defRPr sz="1800">
                <a:solidFill>
                  <a:srgbClr val="000000"/>
                </a:solidFill>
              </a:defRPr>
            </a:pPr>
            <a:endParaRPr lang="en-US" sz="1786" dirty="0" smtClean="0"/>
          </a:p>
          <a:p>
            <a:pPr marL="644651" lvl="2" indent="-214884" defTabSz="274574">
              <a:spcBef>
                <a:spcPts val="1900"/>
              </a:spcBef>
              <a:defRPr sz="1800">
                <a:solidFill>
                  <a:srgbClr val="000000"/>
                </a:solidFill>
              </a:defRPr>
            </a:pPr>
            <a:endParaRPr lang="en-US" sz="1786" dirty="0" smtClean="0"/>
          </a:p>
          <a:p>
            <a:endParaRPr lang="en-US" dirty="0"/>
          </a:p>
        </p:txBody>
      </p:sp>
    </p:spTree>
    <p:extLst>
      <p:ext uri="{BB962C8B-B14F-4D97-AF65-F5344CB8AC3E}">
        <p14:creationId xmlns:p14="http://schemas.microsoft.com/office/powerpoint/2010/main" val="227030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2">
                    <a:lumMod val="10000"/>
                  </a:schemeClr>
                </a:solidFill>
              </a:rPr>
              <a:t>Foreign fighters are often digital natives – young people who have grown up using the internet. </a:t>
            </a:r>
          </a:p>
          <a:p>
            <a:pPr algn="l"/>
            <a:r>
              <a:rPr lang="en-US" dirty="0" smtClean="0">
                <a:solidFill>
                  <a:schemeClr val="tx2">
                    <a:lumMod val="10000"/>
                  </a:schemeClr>
                </a:solidFill>
              </a:rPr>
              <a:t>We can leverage this fact to our advantage, finding digital footprints of their past online activity to help us better understand their path towards </a:t>
            </a:r>
            <a:r>
              <a:rPr lang="en-US" dirty="0" err="1" smtClean="0">
                <a:solidFill>
                  <a:schemeClr val="tx2">
                    <a:lumMod val="10000"/>
                  </a:schemeClr>
                </a:solidFill>
              </a:rPr>
              <a:t>radicalisation</a:t>
            </a:r>
            <a:r>
              <a:rPr lang="en-US" dirty="0" smtClean="0">
                <a:solidFill>
                  <a:schemeClr val="tx2">
                    <a:lumMod val="10000"/>
                  </a:schemeClr>
                </a:solidFill>
              </a:rPr>
              <a:t> and other facets of their lives prior to going to Syria. Including old posts on blogs, Facebook, or other platforms.</a:t>
            </a:r>
          </a:p>
          <a:p>
            <a:endParaRPr lang="en-US" dirty="0"/>
          </a:p>
        </p:txBody>
      </p:sp>
    </p:spTree>
    <p:extLst>
      <p:ext uri="{BB962C8B-B14F-4D97-AF65-F5344CB8AC3E}">
        <p14:creationId xmlns:p14="http://schemas.microsoft.com/office/powerpoint/2010/main" val="326072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lumMod val="10000"/>
                  </a:schemeClr>
                </a:solidFill>
              </a:rPr>
              <a:t>Some of the information can be coded as relational information and input into Palantir Gotham.</a:t>
            </a:r>
          </a:p>
          <a:p>
            <a:r>
              <a:rPr lang="en-US" dirty="0" smtClean="0">
                <a:solidFill>
                  <a:schemeClr val="tx2">
                    <a:lumMod val="10000"/>
                  </a:schemeClr>
                </a:solidFill>
              </a:rPr>
              <a:t>On the top right we have photo found on the account of a foreign fighter, showing the fighter with four other friends – three of whom became foreign fighters themselves.</a:t>
            </a:r>
          </a:p>
          <a:p>
            <a:r>
              <a:rPr lang="en-US" dirty="0" smtClean="0">
                <a:solidFill>
                  <a:schemeClr val="tx2">
                    <a:lumMod val="10000"/>
                  </a:schemeClr>
                </a:solidFill>
              </a:rPr>
              <a:t>Below we’ve coded the data as offline friendship information and then graph it in Palantir Gotham. This can be used to identify potential factors in the </a:t>
            </a:r>
            <a:r>
              <a:rPr lang="en-US" dirty="0" err="1" smtClean="0">
                <a:solidFill>
                  <a:schemeClr val="tx2">
                    <a:lumMod val="10000"/>
                  </a:schemeClr>
                </a:solidFill>
              </a:rPr>
              <a:t>radicalisation</a:t>
            </a:r>
            <a:r>
              <a:rPr lang="en-US" dirty="0" smtClean="0">
                <a:solidFill>
                  <a:schemeClr val="tx2">
                    <a:lumMod val="10000"/>
                  </a:schemeClr>
                </a:solidFill>
              </a:rPr>
              <a:t> process – in this case the presence of friends who also became fighters – as well as potential problem areas (if they all originated from the same neighborhood).</a:t>
            </a:r>
          </a:p>
          <a:p>
            <a:r>
              <a:rPr lang="en-US" dirty="0" smtClean="0">
                <a:solidFill>
                  <a:schemeClr val="tx2">
                    <a:lumMod val="10000"/>
                  </a:schemeClr>
                </a:solidFill>
              </a:rPr>
              <a:t>We can do the same with information related to </a:t>
            </a:r>
            <a:r>
              <a:rPr lang="en-US" dirty="0" err="1" smtClean="0">
                <a:solidFill>
                  <a:schemeClr val="tx2">
                    <a:lumMod val="10000"/>
                  </a:schemeClr>
                </a:solidFill>
              </a:rPr>
              <a:t>da’wah</a:t>
            </a:r>
            <a:r>
              <a:rPr lang="en-US" dirty="0" smtClean="0">
                <a:solidFill>
                  <a:schemeClr val="tx2">
                    <a:lumMod val="10000"/>
                  </a:schemeClr>
                </a:solidFill>
              </a:rPr>
              <a:t> groups, mosques, </a:t>
            </a:r>
            <a:r>
              <a:rPr lang="en-US" dirty="0" err="1" smtClean="0">
                <a:solidFill>
                  <a:schemeClr val="tx2">
                    <a:lumMod val="10000"/>
                  </a:schemeClr>
                </a:solidFill>
              </a:rPr>
              <a:t>etc</a:t>
            </a:r>
            <a:r>
              <a:rPr lang="en-US" dirty="0" smtClean="0">
                <a:solidFill>
                  <a:schemeClr val="tx2">
                    <a:lumMod val="10000"/>
                  </a:schemeClr>
                </a:solidFill>
              </a:rPr>
              <a:t> to identify potentially problematic groups (Sharia4Belgium in Belgium, </a:t>
            </a:r>
            <a:r>
              <a:rPr lang="en-US" dirty="0" err="1" smtClean="0">
                <a:solidFill>
                  <a:schemeClr val="tx2">
                    <a:lumMod val="10000"/>
                  </a:schemeClr>
                </a:solidFill>
              </a:rPr>
              <a:t>Profetens</a:t>
            </a:r>
            <a:r>
              <a:rPr lang="en-US" dirty="0" smtClean="0">
                <a:solidFill>
                  <a:schemeClr val="tx2">
                    <a:lumMod val="10000"/>
                  </a:schemeClr>
                </a:solidFill>
              </a:rPr>
              <a:t> </a:t>
            </a:r>
            <a:r>
              <a:rPr lang="en-US" dirty="0" err="1" smtClean="0">
                <a:solidFill>
                  <a:schemeClr val="tx2">
                    <a:lumMod val="10000"/>
                  </a:schemeClr>
                </a:solidFill>
              </a:rPr>
              <a:t>Ummah</a:t>
            </a:r>
            <a:r>
              <a:rPr lang="en-US" dirty="0" smtClean="0">
                <a:solidFill>
                  <a:schemeClr val="tx2">
                    <a:lumMod val="10000"/>
                  </a:schemeClr>
                </a:solidFill>
              </a:rPr>
              <a:t> in Norway).</a:t>
            </a:r>
          </a:p>
          <a:p>
            <a:endParaRPr lang="en-US" dirty="0"/>
          </a:p>
        </p:txBody>
      </p:sp>
    </p:spTree>
    <p:extLst>
      <p:ext uri="{BB962C8B-B14F-4D97-AF65-F5344CB8AC3E}">
        <p14:creationId xmlns:p14="http://schemas.microsoft.com/office/powerpoint/2010/main" val="355702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5256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ICSR’s latest estimates,</a:t>
            </a:r>
            <a:r>
              <a:rPr lang="en-US" baseline="0" dirty="0" smtClean="0"/>
              <a:t> produced in collaboration with the Munich Security Conference. Our high estimates are that around 250 originate from Australia and New Zealand, 100 from both the US and Canada, and nearly 600 from the United Kingdom. Belgium and France are some of the most heavily affected with 440 and 1200 respectively.</a:t>
            </a:r>
          </a:p>
          <a:p>
            <a:endParaRPr lang="en-US" dirty="0" smtClean="0"/>
          </a:p>
          <a:p>
            <a:r>
              <a:rPr lang="en-US" dirty="0" smtClean="0"/>
              <a:t>~20k</a:t>
            </a:r>
            <a:r>
              <a:rPr lang="en-US" baseline="0" dirty="0" smtClean="0"/>
              <a:t> – surpasses Afghanistan</a:t>
            </a:r>
          </a:p>
          <a:p>
            <a:endParaRPr lang="en-US" baseline="0" dirty="0" smtClean="0"/>
          </a:p>
          <a:p>
            <a:r>
              <a:rPr lang="en-US" dirty="0" smtClean="0"/>
              <a:t>Most Affected:</a:t>
            </a:r>
          </a:p>
          <a:p>
            <a:r>
              <a:rPr lang="en-US" dirty="0" smtClean="0"/>
              <a:t>Moving away</a:t>
            </a:r>
            <a:r>
              <a:rPr lang="en-US" baseline="0" dirty="0" smtClean="0"/>
              <a:t> from raw numbers into per capita we see countries like France (18) and Belgium (40) remain some of the most affected, but Sweden (19), Netherlands (14.5), Denmark (27) and even Norway (12) jump in terms of potential risk. </a:t>
            </a:r>
          </a:p>
          <a:p>
            <a:endParaRPr lang="en-US" baseline="0" dirty="0" smtClean="0"/>
          </a:p>
          <a:p>
            <a:r>
              <a:rPr lang="en-US" baseline="0" dirty="0" smtClean="0"/>
              <a:t>One figure - calculated in a conservative and thoughtful study by Thomas </a:t>
            </a:r>
            <a:r>
              <a:rPr lang="en-US" baseline="0" dirty="0" err="1" smtClean="0"/>
              <a:t>Hegghammer</a:t>
            </a:r>
            <a:r>
              <a:rPr lang="en-US" baseline="0" dirty="0" smtClean="0"/>
              <a:t> – suggests that 1 in 9 foreign fighters are associated with terrorist attacks or failed terrorist plots. It’s important to note that</a:t>
            </a:r>
          </a:p>
          <a:p>
            <a:endParaRPr lang="en-US" baseline="0" dirty="0" smtClean="0"/>
          </a:p>
          <a:p>
            <a:r>
              <a:rPr lang="en-US" baseline="0" dirty="0" smtClean="0"/>
              <a:t>Database:</a:t>
            </a:r>
          </a:p>
          <a:p>
            <a:r>
              <a:rPr lang="en-US" dirty="0" smtClean="0"/>
              <a:t>~600 men and ~100 women</a:t>
            </a:r>
            <a:r>
              <a:rPr lang="en-US" baseline="0" dirty="0" smtClean="0"/>
              <a:t> from Europe, Australia, New Zealand, Canada, and the United States</a:t>
            </a:r>
          </a:p>
          <a:p>
            <a:r>
              <a:rPr lang="en-US" baseline="0" dirty="0" smtClean="0"/>
              <a:t>Of those, the most affected Countries appear to be France, Belgium, Germany, the United Kingdom, and Sweden</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baseline="0" dirty="0" smtClean="0"/>
              <a:t>The numbers from our current estimates track well with figures in our data base. The only difference being that Australia and Sweden appear to be over represented in the ICSR database, this is perhaps due to external factors like social media adoption or security practices adopted by factions from various countries.</a:t>
            </a:r>
          </a:p>
          <a:p>
            <a:r>
              <a:rPr lang="en-US" baseline="0" dirty="0" smtClean="0"/>
              <a:t> </a:t>
            </a:r>
          </a:p>
          <a:p>
            <a:endParaRPr lang="en-US" dirty="0"/>
          </a:p>
        </p:txBody>
      </p:sp>
    </p:spTree>
    <p:extLst>
      <p:ext uri="{BB962C8B-B14F-4D97-AF65-F5344CB8AC3E}">
        <p14:creationId xmlns:p14="http://schemas.microsoft.com/office/powerpoint/2010/main" val="49625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France</a:t>
            </a:r>
            <a:r>
              <a:rPr lang="en-US" baseline="0" dirty="0" smtClean="0"/>
              <a:t> (300%), Germany (250%), Denmark (179%), UK (164%)</a:t>
            </a:r>
            <a:endParaRPr lang="en-US" dirty="0"/>
          </a:p>
        </p:txBody>
      </p:sp>
    </p:spTree>
    <p:extLst>
      <p:ext uri="{BB962C8B-B14F-4D97-AF65-F5344CB8AC3E}">
        <p14:creationId xmlns:p14="http://schemas.microsoft.com/office/powerpoint/2010/main" val="115770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to IS,</a:t>
            </a:r>
            <a:r>
              <a:rPr lang="en-US" baseline="0" dirty="0" smtClean="0"/>
              <a:t> 11% to JN</a:t>
            </a:r>
          </a:p>
          <a:p>
            <a:r>
              <a:rPr lang="en-US" baseline="0" dirty="0" smtClean="0"/>
              <a:t>-Peak ages are 18-27</a:t>
            </a:r>
          </a:p>
          <a:p>
            <a:pPr marL="0" indent="0">
              <a:buFontTx/>
              <a:buNone/>
            </a:pPr>
            <a:r>
              <a:rPr lang="en-US" baseline="0" dirty="0" smtClean="0"/>
              <a:t>-North African ~20%, but no ethnic or racial category dominates – European/White, East African, and Levantine Arab are also very well represented</a:t>
            </a:r>
          </a:p>
          <a:p>
            <a:pPr marL="0" indent="0">
              <a:buFontTx/>
              <a:buNone/>
            </a:pPr>
            <a:r>
              <a:rPr lang="en-US" baseline="0" dirty="0" smtClean="0"/>
              <a:t>-41% have attend some form of higher education, about 20% have attended a technical school of some kind, 39% have at least attended high school</a:t>
            </a:r>
          </a:p>
          <a:p>
            <a:pPr marL="0" indent="0">
              <a:buFontTx/>
              <a:buNone/>
            </a:pPr>
            <a:r>
              <a:rPr lang="en-US" baseline="0" dirty="0" smtClean="0"/>
              <a:t>	I want to highlight, that these are from our database - they are aggregate figures - and therefore may not reflect the experiences of individual countries</a:t>
            </a:r>
          </a:p>
          <a:p>
            <a:pPr marL="342900" indent="-342900">
              <a:buFontTx/>
              <a:buChar char="-"/>
            </a:pPr>
            <a:endParaRPr lang="en-US" baseline="0" dirty="0" smtClean="0"/>
          </a:p>
          <a:p>
            <a:pPr marL="342900" indent="-342900">
              <a:buFontTx/>
              <a:buChar char="-"/>
            </a:pPr>
            <a:endParaRPr lang="en-US" baseline="0" dirty="0" smtClean="0"/>
          </a:p>
          <a:p>
            <a:endParaRPr lang="en-US" dirty="0"/>
          </a:p>
        </p:txBody>
      </p:sp>
    </p:spTree>
    <p:extLst>
      <p:ext uri="{BB962C8B-B14F-4D97-AF65-F5344CB8AC3E}">
        <p14:creationId xmlns:p14="http://schemas.microsoft.com/office/powerpoint/2010/main" val="375075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principal</a:t>
            </a:r>
            <a:r>
              <a:rPr lang="en-US" baseline="0" dirty="0" smtClean="0"/>
              <a:t> challenge?</a:t>
            </a:r>
          </a:p>
          <a:p>
            <a:r>
              <a:rPr lang="en-US" dirty="0" smtClean="0"/>
              <a:t>Already</a:t>
            </a:r>
            <a:r>
              <a:rPr lang="en-US" baseline="0" dirty="0" smtClean="0"/>
              <a:t> outlined today, so sort of spoiled my talk</a:t>
            </a:r>
          </a:p>
          <a:p>
            <a:r>
              <a:rPr lang="en-US" baseline="0" dirty="0" smtClean="0"/>
              <a:t>[</a:t>
            </a:r>
            <a:r>
              <a:rPr lang="en-US" baseline="0" dirty="0" err="1" smtClean="0"/>
              <a:t>haha</a:t>
            </a:r>
            <a:r>
              <a:rPr lang="en-US" baseline="0" dirty="0" smtClean="0"/>
              <a:t>]</a:t>
            </a:r>
          </a:p>
          <a:p>
            <a:endParaRPr lang="en-US" baseline="0" dirty="0" smtClean="0"/>
          </a:p>
          <a:p>
            <a:pPr marL="342900" indent="-342900">
              <a:buFontTx/>
              <a:buChar char="-"/>
            </a:pPr>
            <a:r>
              <a:rPr lang="en-US" baseline="0" dirty="0" smtClean="0"/>
              <a:t>Differences between public and LE/Intel over definition of privacy</a:t>
            </a:r>
          </a:p>
          <a:p>
            <a:pPr marL="342900" indent="-342900">
              <a:buFontTx/>
              <a:buChar char="-"/>
            </a:pPr>
            <a:r>
              <a:rPr lang="en-US" baseline="0" dirty="0" smtClean="0"/>
              <a:t>Lack of a clear understanding about how data is used and the mechanisms in place to prevent abuse</a:t>
            </a:r>
          </a:p>
          <a:p>
            <a:pPr marL="342900" indent="-342900">
              <a:buFontTx/>
              <a:buChar char="-"/>
            </a:pPr>
            <a:r>
              <a:rPr lang="en-US" baseline="0" dirty="0" smtClean="0"/>
              <a:t>Future of open source data collection – which is already here – is on social media.</a:t>
            </a:r>
          </a:p>
          <a:p>
            <a:pPr marL="342900" indent="-342900">
              <a:buFontTx/>
              <a:buChar char="-"/>
            </a:pPr>
            <a:r>
              <a:rPr lang="en-US" baseline="0" dirty="0" smtClean="0"/>
              <a:t>Enormous task to select, integrate, manage, and uncover insights from mountains of data being produced everyday.</a:t>
            </a:r>
          </a:p>
          <a:p>
            <a:pPr marL="342900" indent="-342900">
              <a:buFontTx/>
              <a:buChar char="-"/>
            </a:pPr>
            <a:endParaRPr lang="en-US" baseline="0" dirty="0" smtClean="0"/>
          </a:p>
          <a:p>
            <a:pPr marL="342900" indent="-342900">
              <a:buFontTx/>
              <a:buChar char="-"/>
            </a:pPr>
            <a:r>
              <a:rPr lang="en-US" baseline="0" dirty="0" smtClean="0"/>
              <a:t>Remember to give a head nod to </a:t>
            </a:r>
            <a:r>
              <a:rPr lang="en-US" baseline="0" dirty="0" err="1" smtClean="0"/>
              <a:t>Mubin</a:t>
            </a:r>
            <a:r>
              <a:rPr lang="en-US" baseline="0" dirty="0" smtClean="0"/>
              <a:t> Sheikh, JM Berger, Shiraz, Melanie, Aaron </a:t>
            </a:r>
            <a:r>
              <a:rPr lang="en-US" baseline="0" dirty="0" err="1" smtClean="0"/>
              <a:t>Zelin</a:t>
            </a:r>
            <a:r>
              <a:rPr lang="en-US" baseline="0" dirty="0" smtClean="0"/>
              <a:t>, and </a:t>
            </a:r>
            <a:r>
              <a:rPr lang="en-US" baseline="0" dirty="0" err="1" smtClean="0"/>
              <a:t>Aymen</a:t>
            </a:r>
            <a:r>
              <a:rPr lang="en-US" baseline="0" dirty="0" smtClean="0"/>
              <a:t> </a:t>
            </a:r>
            <a:r>
              <a:rPr lang="en-US" baseline="0" dirty="0" err="1" smtClean="0"/>
              <a:t>Tamimi</a:t>
            </a:r>
            <a:endParaRPr lang="en-US" baseline="0" dirty="0" smtClean="0"/>
          </a:p>
        </p:txBody>
      </p:sp>
    </p:spTree>
    <p:extLst>
      <p:ext uri="{BB962C8B-B14F-4D97-AF65-F5344CB8AC3E}">
        <p14:creationId xmlns:p14="http://schemas.microsoft.com/office/powerpoint/2010/main" val="368690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980" lvl="1" indent="-342900" defTabSz="397256">
              <a:spcBef>
                <a:spcPts val="2500"/>
              </a:spcBef>
              <a:defRPr sz="1800">
                <a:solidFill>
                  <a:srgbClr val="000000"/>
                </a:solidFill>
              </a:defRPr>
            </a:pPr>
            <a:r>
              <a:rPr lang="en-US" sz="1904" dirty="0" smtClean="0"/>
              <a:t>Bottom-up Content </a:t>
            </a:r>
            <a:r>
              <a:rPr lang="en-US" sz="1904" dirty="0" err="1" smtClean="0"/>
              <a:t>Curation</a:t>
            </a:r>
            <a:r>
              <a:rPr lang="en-US" sz="1904" dirty="0" smtClean="0"/>
              <a:t>:</a:t>
            </a:r>
          </a:p>
          <a:p>
            <a:pPr marL="899159" lvl="2" indent="-259079" defTabSz="397256">
              <a:spcBef>
                <a:spcPts val="2500"/>
              </a:spcBef>
              <a:defRPr sz="1800">
                <a:solidFill>
                  <a:srgbClr val="000000"/>
                </a:solidFill>
              </a:defRPr>
            </a:pPr>
            <a:r>
              <a:rPr lang="en-US" sz="1904" dirty="0" smtClean="0"/>
              <a:t>Bottom-up content </a:t>
            </a:r>
            <a:r>
              <a:rPr lang="en-US" sz="1904" dirty="0" err="1" smtClean="0"/>
              <a:t>curation</a:t>
            </a:r>
            <a:r>
              <a:rPr lang="en-US" sz="1904" dirty="0" smtClean="0"/>
              <a:t> results in fighters and sympathizers “promoting” new fighters and fighters who have had to make new accounts due to suspensions.</a:t>
            </a:r>
          </a:p>
          <a:p>
            <a:pPr marL="518159" lvl="1" indent="-259079" defTabSz="397256">
              <a:spcBef>
                <a:spcPts val="2500"/>
              </a:spcBef>
              <a:defRPr sz="1800">
                <a:solidFill>
                  <a:srgbClr val="000000"/>
                </a:solidFill>
              </a:defRPr>
            </a:pPr>
            <a:r>
              <a:rPr lang="en-US" sz="1904" dirty="0" smtClean="0"/>
              <a:t>Recommendation Algorithms:</a:t>
            </a:r>
          </a:p>
          <a:p>
            <a:pPr marL="899159" lvl="2" indent="-259079" defTabSz="397256">
              <a:spcBef>
                <a:spcPts val="2500"/>
              </a:spcBef>
              <a:defRPr sz="1800">
                <a:solidFill>
                  <a:srgbClr val="000000"/>
                </a:solidFill>
              </a:defRPr>
            </a:pPr>
            <a:r>
              <a:rPr lang="en-US" sz="1904" dirty="0" smtClean="0"/>
              <a:t>Twitter and Facebook include recommendation algorithms as part of their package of services to users. This helps to increase connectivity and improves user experience by finding friends or other users of interest (e.g. finding old friends from high school or Twitter accounts you might be interested in).</a:t>
            </a:r>
          </a:p>
          <a:p>
            <a:pPr marL="899159" lvl="2" indent="-259079" defTabSz="397256">
              <a:spcBef>
                <a:spcPts val="2500"/>
              </a:spcBef>
              <a:defRPr sz="1800">
                <a:solidFill>
                  <a:srgbClr val="000000"/>
                </a:solidFill>
              </a:defRPr>
            </a:pPr>
            <a:r>
              <a:rPr lang="en-US" sz="1904" dirty="0" smtClean="0"/>
              <a:t>After cultivating a small cohort of interesting accounts, the recommendation algorithm identifies new accounts we might be interested in following.</a:t>
            </a:r>
          </a:p>
          <a:p>
            <a:pPr marL="601980" marR="0" lvl="1" indent="-342900" defTabSz="397256" eaLnBrk="1" fontAlgn="auto" latinLnBrk="0" hangingPunct="1">
              <a:lnSpc>
                <a:spcPct val="117999"/>
              </a:lnSpc>
              <a:spcBef>
                <a:spcPts val="2500"/>
              </a:spcBef>
              <a:spcAft>
                <a:spcPts val="0"/>
              </a:spcAft>
              <a:buClrTx/>
              <a:buSzTx/>
              <a:buFontTx/>
              <a:buNone/>
              <a:tabLst/>
              <a:defRPr sz="1800">
                <a:solidFill>
                  <a:srgbClr val="000000"/>
                </a:solidFill>
              </a:defRPr>
            </a:pPr>
            <a:r>
              <a:rPr lang="en-US" sz="1904" dirty="0" smtClean="0"/>
              <a:t>Connectivity means interactions and friendships can be used to identify new fighters/persons of interest or new accounts created after a suspension.</a:t>
            </a:r>
          </a:p>
          <a:p>
            <a:pPr marL="601980" lvl="1" indent="-342900" defTabSz="397256">
              <a:spcBef>
                <a:spcPts val="2500"/>
              </a:spcBef>
              <a:defRPr sz="1800">
                <a:solidFill>
                  <a:srgbClr val="000000"/>
                </a:solidFill>
              </a:defRPr>
            </a:pPr>
            <a:endParaRPr lang="en-US" sz="1904" dirty="0" smtClean="0"/>
          </a:p>
          <a:p>
            <a:pPr marL="518159" lvl="1" indent="-259079" defTabSz="397256">
              <a:spcBef>
                <a:spcPts val="2500"/>
              </a:spcBef>
              <a:defRPr sz="1800">
                <a:solidFill>
                  <a:srgbClr val="000000"/>
                </a:solidFill>
              </a:defRPr>
            </a:pPr>
            <a:r>
              <a:rPr lang="en-US" sz="1904" dirty="0" smtClean="0"/>
              <a:t>We can use these three aspects of social media to our advantage in finding foreign fighters, allowing users and the services themselves to help us identify users of interest.</a:t>
            </a:r>
          </a:p>
          <a:p>
            <a:pPr marL="518159" lvl="1" indent="-259079" defTabSz="397256">
              <a:spcBef>
                <a:spcPts val="2500"/>
              </a:spcBef>
              <a:defRPr sz="1800">
                <a:solidFill>
                  <a:srgbClr val="000000"/>
                </a:solidFill>
              </a:defRPr>
            </a:pPr>
            <a:endParaRPr lang="en-US" sz="1904" dirty="0" smtClean="0"/>
          </a:p>
          <a:p>
            <a:endParaRPr lang="en-US" dirty="0"/>
          </a:p>
        </p:txBody>
      </p:sp>
    </p:spTree>
    <p:extLst>
      <p:ext uri="{BB962C8B-B14F-4D97-AF65-F5344CB8AC3E}">
        <p14:creationId xmlns:p14="http://schemas.microsoft.com/office/powerpoint/2010/main" val="519557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980" lvl="1" indent="-342900" defTabSz="397256">
              <a:spcBef>
                <a:spcPts val="2500"/>
              </a:spcBef>
              <a:defRPr sz="1800">
                <a:solidFill>
                  <a:srgbClr val="000000"/>
                </a:solidFill>
              </a:defRPr>
            </a:pPr>
            <a:r>
              <a:rPr lang="en-US" sz="1904" dirty="0" smtClean="0"/>
              <a:t>This process can be replicated in similar fashion on Twitter.</a:t>
            </a:r>
          </a:p>
          <a:p>
            <a:pPr marL="601980" lvl="1" indent="-342900" defTabSz="397256">
              <a:spcBef>
                <a:spcPts val="2500"/>
              </a:spcBef>
              <a:defRPr sz="1800">
                <a:solidFill>
                  <a:srgbClr val="000000"/>
                </a:solidFill>
              </a:defRPr>
            </a:pPr>
            <a:r>
              <a:rPr lang="en-US" sz="1904" dirty="0" smtClean="0"/>
              <a:t>Using Torch we can identify users that contact or are contacted by foreign fighters/persons of interest.</a:t>
            </a:r>
          </a:p>
          <a:p>
            <a:pPr marL="601980" lvl="1" indent="-342900" defTabSz="397256">
              <a:spcBef>
                <a:spcPts val="2500"/>
              </a:spcBef>
              <a:defRPr sz="1800">
                <a:solidFill>
                  <a:srgbClr val="000000"/>
                </a:solidFill>
              </a:defRPr>
            </a:pPr>
            <a:r>
              <a:rPr lang="en-US" sz="1904" dirty="0" smtClean="0"/>
              <a:t>In this example we can see that from 15/02/2015-20/02/2015 four users contacted Twitter user </a:t>
            </a:r>
            <a:r>
              <a:rPr lang="en-US" sz="1904" dirty="0" err="1" smtClean="0"/>
              <a:t>Muhajirah</a:t>
            </a:r>
            <a:r>
              <a:rPr lang="en-US" sz="1904" dirty="0" smtClean="0"/>
              <a:t>_, who is believed to be Aqsa </a:t>
            </a:r>
            <a:r>
              <a:rPr lang="en-US" sz="1904" dirty="0" err="1" smtClean="0"/>
              <a:t>Mahmood</a:t>
            </a:r>
            <a:r>
              <a:rPr lang="en-US" sz="1904" dirty="0" smtClean="0"/>
              <a:t> – a women who allegedly travelled to Syria in December.</a:t>
            </a:r>
          </a:p>
          <a:p>
            <a:pPr marL="601980" lvl="1" indent="-342900" defTabSz="397256">
              <a:spcBef>
                <a:spcPts val="2500"/>
              </a:spcBef>
              <a:defRPr sz="1800">
                <a:solidFill>
                  <a:srgbClr val="000000"/>
                </a:solidFill>
              </a:defRPr>
            </a:pPr>
            <a:r>
              <a:rPr lang="en-US" sz="1904" dirty="0" smtClean="0"/>
              <a:t>In Torch we can visualize these interactions, and see there content. In this case one of these interactions is a tweet from </a:t>
            </a:r>
            <a:r>
              <a:rPr lang="en-US" sz="1904" dirty="0" err="1" smtClean="0"/>
              <a:t>Shamima</a:t>
            </a:r>
            <a:r>
              <a:rPr lang="en-US" sz="1904" dirty="0" smtClean="0"/>
              <a:t> Begum requesting to direct message (DM) with Aqsa </a:t>
            </a:r>
            <a:r>
              <a:rPr lang="en-US" sz="1904" dirty="0" err="1" smtClean="0"/>
              <a:t>Mahmood</a:t>
            </a:r>
            <a:r>
              <a:rPr lang="en-US" sz="1904" dirty="0" smtClean="0"/>
              <a:t>. This was </a:t>
            </a:r>
            <a:r>
              <a:rPr lang="en-US" sz="1904" dirty="0" err="1" smtClean="0"/>
              <a:t>Shamima’s</a:t>
            </a:r>
            <a:r>
              <a:rPr lang="en-US" sz="1904" dirty="0" smtClean="0"/>
              <a:t> only tweet.</a:t>
            </a:r>
          </a:p>
          <a:p>
            <a:pPr marL="601980" lvl="1" indent="-342900" defTabSz="397256">
              <a:spcBef>
                <a:spcPts val="2500"/>
              </a:spcBef>
              <a:defRPr sz="1800">
                <a:solidFill>
                  <a:srgbClr val="000000"/>
                </a:solidFill>
              </a:defRPr>
            </a:pPr>
            <a:r>
              <a:rPr lang="en-US" sz="1904" dirty="0" smtClean="0"/>
              <a:t>We may also what to check out user </a:t>
            </a:r>
            <a:r>
              <a:rPr lang="en-US" sz="1904" dirty="0" err="1" smtClean="0"/>
              <a:t>BintQazi</a:t>
            </a:r>
            <a:r>
              <a:rPr lang="en-US" sz="1904" dirty="0" smtClean="0"/>
              <a:t>, whose only tweet is a welcome message to </a:t>
            </a:r>
            <a:r>
              <a:rPr lang="en-US" sz="1904" dirty="0" err="1" smtClean="0"/>
              <a:t>Muhajirah</a:t>
            </a:r>
            <a:r>
              <a:rPr lang="en-US" sz="1904" dirty="0" smtClean="0"/>
              <a:t>_</a:t>
            </a:r>
          </a:p>
          <a:p>
            <a:endParaRPr lang="en-US" dirty="0"/>
          </a:p>
        </p:txBody>
      </p:sp>
    </p:spTree>
    <p:extLst>
      <p:ext uri="{BB962C8B-B14F-4D97-AF65-F5344CB8AC3E}">
        <p14:creationId xmlns:p14="http://schemas.microsoft.com/office/powerpoint/2010/main" val="207695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1980" lvl="1" indent="-342900" defTabSz="397256">
              <a:spcBef>
                <a:spcPts val="2500"/>
              </a:spcBef>
              <a:defRPr sz="1800">
                <a:solidFill>
                  <a:srgbClr val="000000"/>
                </a:solidFill>
              </a:defRPr>
            </a:pPr>
            <a:r>
              <a:rPr lang="en-US" sz="1904" dirty="0" smtClean="0"/>
              <a:t>We can replicate this process using keywords or </a:t>
            </a:r>
            <a:r>
              <a:rPr lang="en-US" sz="1904" dirty="0" err="1" smtClean="0"/>
              <a:t>hashtags</a:t>
            </a:r>
            <a:r>
              <a:rPr lang="en-US" sz="1904" dirty="0" smtClean="0"/>
              <a:t> instead of specific users.</a:t>
            </a:r>
          </a:p>
          <a:p>
            <a:pPr marL="601980" lvl="1" indent="-342900" defTabSz="397256">
              <a:spcBef>
                <a:spcPts val="2500"/>
              </a:spcBef>
              <a:defRPr sz="1800">
                <a:solidFill>
                  <a:srgbClr val="000000"/>
                </a:solidFill>
              </a:defRPr>
            </a:pPr>
            <a:r>
              <a:rPr lang="en-US" sz="1904" dirty="0" smtClean="0"/>
              <a:t>In this example we used the same time period and searched for the keyword “DM” searching for requests for private discussions with foreign fighters or other persons of interest.</a:t>
            </a:r>
          </a:p>
          <a:p>
            <a:pPr marL="601980" lvl="1" indent="-342900" defTabSz="397256">
              <a:spcBef>
                <a:spcPts val="2500"/>
              </a:spcBef>
              <a:defRPr sz="1800">
                <a:solidFill>
                  <a:srgbClr val="000000"/>
                </a:solidFill>
              </a:defRPr>
            </a:pPr>
            <a:r>
              <a:rPr lang="en-US" sz="1904" dirty="0" smtClean="0"/>
              <a:t>We’ve collected 295 tweets containing “DM” during this period (that’s not all of the tweets on Twitter). On of them is between Abu Abdullah Britani (Abu </a:t>
            </a:r>
            <a:r>
              <a:rPr lang="en-US" sz="1904" dirty="0" err="1" smtClean="0"/>
              <a:t>Rahin</a:t>
            </a:r>
            <a:r>
              <a:rPr lang="en-US" sz="1904" dirty="0" smtClean="0"/>
              <a:t> Aziz) and Abu </a:t>
            </a:r>
            <a:r>
              <a:rPr lang="en-US" sz="1904" dirty="0" err="1" smtClean="0"/>
              <a:t>Albaraa</a:t>
            </a:r>
            <a:r>
              <a:rPr lang="en-US" sz="1904" dirty="0" smtClean="0"/>
              <a:t> Sham (now </a:t>
            </a:r>
            <a:r>
              <a:rPr lang="en-US" sz="1904" dirty="0" err="1" smtClean="0"/>
              <a:t>TouristSham</a:t>
            </a:r>
            <a:r>
              <a:rPr lang="en-US" sz="1904" dirty="0" smtClean="0"/>
              <a:t>) – a “charity worker” from Australia who has expressed support for the Islamic State.</a:t>
            </a:r>
          </a:p>
          <a:p>
            <a:endParaRPr lang="en-US" dirty="0"/>
          </a:p>
        </p:txBody>
      </p:sp>
    </p:spTree>
    <p:extLst>
      <p:ext uri="{BB962C8B-B14F-4D97-AF65-F5344CB8AC3E}">
        <p14:creationId xmlns:p14="http://schemas.microsoft.com/office/powerpoint/2010/main" val="3448289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8159" lvl="1" indent="-259079" defTabSz="397256">
              <a:spcBef>
                <a:spcPts val="2500"/>
              </a:spcBef>
              <a:defRPr sz="1800">
                <a:solidFill>
                  <a:srgbClr val="000000"/>
                </a:solidFill>
              </a:defRPr>
            </a:pPr>
            <a:r>
              <a:rPr lang="en-US" sz="1904" dirty="0" smtClean="0"/>
              <a:t>Previously we had to use “brute force” techniques, literally scanning all of the publicly-available friend lists of every fighter, looking for new fighters and developing internal mental lists of recurring users who showed up as friends of multiple fighters. This became unsustainable very quickly, with hundreds of fighters with thousands of friends.</a:t>
            </a:r>
          </a:p>
          <a:p>
            <a:pPr marL="518159" lvl="1" indent="-259079" defTabSz="397256">
              <a:spcBef>
                <a:spcPts val="2500"/>
              </a:spcBef>
              <a:defRPr sz="1800">
                <a:solidFill>
                  <a:srgbClr val="000000"/>
                </a:solidFill>
              </a:defRPr>
            </a:pPr>
            <a:endParaRPr lang="en-US" sz="1904" dirty="0" smtClean="0"/>
          </a:p>
          <a:p>
            <a:pPr marL="518159" lvl="1" indent="-259079" defTabSz="397256">
              <a:spcBef>
                <a:spcPts val="2500"/>
              </a:spcBef>
              <a:defRPr sz="1800">
                <a:solidFill>
                  <a:srgbClr val="000000"/>
                </a:solidFill>
              </a:defRPr>
            </a:pPr>
            <a:r>
              <a:rPr lang="en-US" sz="1904" dirty="0" smtClean="0"/>
              <a:t>To solve this problem we had Palantir develop a Chrome Extension for Palantir Gotham that imports the publicly available friends list of suspected fighters.</a:t>
            </a:r>
          </a:p>
          <a:p>
            <a:pPr marL="518159" lvl="1" indent="-259079" defTabSz="397256">
              <a:spcBef>
                <a:spcPts val="2500"/>
              </a:spcBef>
              <a:defRPr sz="1800">
                <a:solidFill>
                  <a:srgbClr val="000000"/>
                </a:solidFill>
              </a:defRPr>
            </a:pPr>
            <a:endParaRPr lang="en-US" sz="1904" dirty="0" smtClean="0"/>
          </a:p>
          <a:p>
            <a:pPr marL="518159" lvl="1" indent="-259079" defTabSz="397256">
              <a:spcBef>
                <a:spcPts val="2500"/>
              </a:spcBef>
              <a:defRPr sz="1800">
                <a:solidFill>
                  <a:srgbClr val="000000"/>
                </a:solidFill>
              </a:defRPr>
            </a:pPr>
            <a:r>
              <a:rPr lang="en-US" sz="1904" dirty="0" smtClean="0"/>
              <a:t>We use this tool to a) keep a record of the fighters’ social networks and b) to identify new foreign fighters or people of interest.</a:t>
            </a:r>
          </a:p>
          <a:p>
            <a:endParaRPr lang="en-US" dirty="0"/>
          </a:p>
        </p:txBody>
      </p:sp>
    </p:spTree>
    <p:extLst>
      <p:ext uri="{BB962C8B-B14F-4D97-AF65-F5344CB8AC3E}">
        <p14:creationId xmlns:p14="http://schemas.microsoft.com/office/powerpoint/2010/main" val="127691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lIns="0" tIns="0" rIns="0" bIns="0" anchor="b"/>
          <a:lstStyle>
            <a:lvl1pP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7" name="Shape 7"/>
          <p:cNvSpPr>
            <a:spLocks noGrp="1"/>
          </p:cNvSpPr>
          <p:nvPr>
            <p:ph type="body" idx="1"/>
          </p:nvPr>
        </p:nvSpPr>
        <p:spPr>
          <a:xfrm>
            <a:off x="1270000" y="5029200"/>
            <a:ext cx="10464800" cy="1130300"/>
          </a:xfrm>
          <a:prstGeom prst="rect">
            <a:avLst/>
          </a:prstGeom>
        </p:spPr>
        <p:txBody>
          <a:bodyPr lIns="0" tIns="0" rIns="0" bIns="0"/>
          <a:lstStyle>
            <a:lvl1pPr marL="0" indent="0" algn="ctr" defTabSz="584200">
              <a:spcBef>
                <a:spcPts val="0"/>
              </a:spcBef>
              <a:buSzTx/>
              <a:buFontTx/>
              <a:buNone/>
              <a:defRPr sz="3200">
                <a:solidFill>
                  <a:srgbClr val="FFFFFF"/>
                </a:solidFill>
                <a:latin typeface="+mn-lt"/>
                <a:ea typeface="+mn-ea"/>
                <a:cs typeface="+mn-cs"/>
                <a:sym typeface="Helvetica Light"/>
              </a:defRPr>
            </a:lvl1pPr>
            <a:lvl2pPr marL="0" indent="228600" algn="ctr" defTabSz="584200">
              <a:spcBef>
                <a:spcPts val="0"/>
              </a:spcBef>
              <a:buSzTx/>
              <a:buFontTx/>
              <a:buNone/>
              <a:defRPr sz="3200">
                <a:solidFill>
                  <a:srgbClr val="FFFFFF"/>
                </a:solidFill>
                <a:latin typeface="+mn-lt"/>
                <a:ea typeface="+mn-ea"/>
                <a:cs typeface="+mn-cs"/>
                <a:sym typeface="Helvetica Light"/>
              </a:defRPr>
            </a:lvl2pPr>
            <a:lvl3pPr marL="0" indent="457200" algn="ctr" defTabSz="584200">
              <a:spcBef>
                <a:spcPts val="0"/>
              </a:spcBef>
              <a:buSzTx/>
              <a:buFontTx/>
              <a:buNone/>
              <a:defRPr sz="3200">
                <a:solidFill>
                  <a:srgbClr val="FFFFFF"/>
                </a:solidFill>
                <a:latin typeface="+mn-lt"/>
                <a:ea typeface="+mn-ea"/>
                <a:cs typeface="+mn-cs"/>
                <a:sym typeface="Helvetica Light"/>
              </a:defRPr>
            </a:lvl3pPr>
            <a:lvl4pPr marL="0" indent="685800" algn="ctr" defTabSz="584200">
              <a:spcBef>
                <a:spcPts val="0"/>
              </a:spcBef>
              <a:buSzTx/>
              <a:buFontTx/>
              <a:buNone/>
              <a:defRPr sz="3200">
                <a:solidFill>
                  <a:srgbClr val="FFFFFF"/>
                </a:solidFill>
                <a:latin typeface="+mn-lt"/>
                <a:ea typeface="+mn-ea"/>
                <a:cs typeface="+mn-cs"/>
                <a:sym typeface="Helvetica Light"/>
              </a:defRPr>
            </a:lvl4pPr>
            <a:lvl5pPr marL="0" indent="914400" algn="ctr" defTabSz="584200">
              <a:spcBef>
                <a:spcPts val="0"/>
              </a:spcBef>
              <a:buSzTx/>
              <a:buFontTx/>
              <a:buNone/>
              <a:defRPr sz="3200">
                <a:solidFill>
                  <a:srgbClr val="FFFFFF"/>
                </a:solidFill>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pPr>
            <a:r>
              <a:rPr sz="6200"/>
              <a:t>Title Text</a:t>
            </a:r>
          </a:p>
        </p:txBody>
      </p:sp>
      <p:sp>
        <p:nvSpPr>
          <p:cNvPr id="34" name="Shape 34"/>
          <p:cNvSpPr>
            <a:spLocks noGrp="1"/>
          </p:cNvSpPr>
          <p:nvPr>
            <p:ph type="body" idx="1"/>
          </p:nvPr>
        </p:nvSpPr>
        <p:spPr>
          <a:prstGeom prst="rect">
            <a:avLst/>
          </a:prstGeom>
        </p:spPr>
        <p:txBody>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270000" y="6718300"/>
            <a:ext cx="10464800" cy="1422400"/>
          </a:xfrm>
          <a:prstGeom prst="rect">
            <a:avLst/>
          </a:prstGeom>
        </p:spPr>
        <p:txBody>
          <a:bodyPr lIns="0" tIns="0" rIns="0" bIns="0" anchor="b"/>
          <a:lstStyle>
            <a:lvl1pP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10" name="Shape 10"/>
          <p:cNvSpPr>
            <a:spLocks noGrp="1"/>
          </p:cNvSpPr>
          <p:nvPr>
            <p:ph type="body" idx="1"/>
          </p:nvPr>
        </p:nvSpPr>
        <p:spPr>
          <a:xfrm>
            <a:off x="1270000" y="8191500"/>
            <a:ext cx="10464800" cy="1219200"/>
          </a:xfrm>
          <a:prstGeom prst="rect">
            <a:avLst/>
          </a:prstGeom>
        </p:spPr>
        <p:txBody>
          <a:bodyPr lIns="0" tIns="0" rIns="0" bIns="0"/>
          <a:lstStyle>
            <a:lvl1pPr marL="0" indent="0" algn="ctr" defTabSz="584200">
              <a:spcBef>
                <a:spcPts val="0"/>
              </a:spcBef>
              <a:buSzTx/>
              <a:buFontTx/>
              <a:buNone/>
              <a:defRPr sz="3200">
                <a:solidFill>
                  <a:srgbClr val="FFFFFF"/>
                </a:solidFill>
                <a:latin typeface="+mn-lt"/>
                <a:ea typeface="+mn-ea"/>
                <a:cs typeface="+mn-cs"/>
                <a:sym typeface="Helvetica Light"/>
              </a:defRPr>
            </a:lvl1pPr>
            <a:lvl2pPr marL="0" indent="228600" algn="ctr" defTabSz="584200">
              <a:spcBef>
                <a:spcPts val="0"/>
              </a:spcBef>
              <a:buSzTx/>
              <a:buFontTx/>
              <a:buNone/>
              <a:defRPr sz="3200">
                <a:solidFill>
                  <a:srgbClr val="FFFFFF"/>
                </a:solidFill>
                <a:latin typeface="+mn-lt"/>
                <a:ea typeface="+mn-ea"/>
                <a:cs typeface="+mn-cs"/>
                <a:sym typeface="Helvetica Light"/>
              </a:defRPr>
            </a:lvl2pPr>
            <a:lvl3pPr marL="0" indent="457200" algn="ctr" defTabSz="584200">
              <a:spcBef>
                <a:spcPts val="0"/>
              </a:spcBef>
              <a:buSzTx/>
              <a:buFontTx/>
              <a:buNone/>
              <a:defRPr sz="3200">
                <a:solidFill>
                  <a:srgbClr val="FFFFFF"/>
                </a:solidFill>
                <a:latin typeface="+mn-lt"/>
                <a:ea typeface="+mn-ea"/>
                <a:cs typeface="+mn-cs"/>
                <a:sym typeface="Helvetica Light"/>
              </a:defRPr>
            </a:lvl3pPr>
            <a:lvl4pPr marL="0" indent="685800" algn="ctr" defTabSz="584200">
              <a:spcBef>
                <a:spcPts val="0"/>
              </a:spcBef>
              <a:buSzTx/>
              <a:buFontTx/>
              <a:buNone/>
              <a:defRPr sz="3200">
                <a:solidFill>
                  <a:srgbClr val="FFFFFF"/>
                </a:solidFill>
                <a:latin typeface="+mn-lt"/>
                <a:ea typeface="+mn-ea"/>
                <a:cs typeface="+mn-cs"/>
                <a:sym typeface="Helvetica Light"/>
              </a:defRPr>
            </a:lvl4pPr>
            <a:lvl5pPr marL="0" indent="914400" algn="ctr" defTabSz="584200">
              <a:spcBef>
                <a:spcPts val="0"/>
              </a:spcBef>
              <a:buSzTx/>
              <a:buFontTx/>
              <a:buNone/>
              <a:defRPr sz="3200">
                <a:solidFill>
                  <a:srgbClr val="FFFFFF"/>
                </a:solidFill>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225800"/>
            <a:ext cx="10464800" cy="3302000"/>
          </a:xfrm>
          <a:prstGeom prst="rect">
            <a:avLst/>
          </a:prstGeom>
        </p:spPr>
        <p:txBody>
          <a:bodyPr lIns="0" tIns="0" rIns="0" bIns="0"/>
          <a:lstStyle>
            <a:lvl1pP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4" name="Shape 14"/>
          <p:cNvSpPr>
            <a:spLocks noGrp="1"/>
          </p:cNvSpPr>
          <p:nvPr>
            <p:ph type="title"/>
          </p:nvPr>
        </p:nvSpPr>
        <p:spPr>
          <a:xfrm>
            <a:off x="952500" y="762000"/>
            <a:ext cx="5334000" cy="4000500"/>
          </a:xfrm>
          <a:prstGeom prst="rect">
            <a:avLst/>
          </a:prstGeom>
        </p:spPr>
        <p:txBody>
          <a:bodyPr lIns="0" tIns="0" rIns="0" bIns="0" anchor="b"/>
          <a:lstStyle>
            <a:lvl1pPr defTabSz="584200">
              <a:defRPr sz="6000">
                <a:solidFill>
                  <a:srgbClr val="FFFFFF"/>
                </a:solidFill>
                <a:latin typeface="+mn-lt"/>
                <a:ea typeface="+mn-ea"/>
                <a:cs typeface="+mn-cs"/>
                <a:sym typeface="Helvetica Light"/>
              </a:defRPr>
            </a:lvl1pPr>
          </a:lstStyle>
          <a:p>
            <a:pPr lvl="0">
              <a:defRPr sz="1800">
                <a:solidFill>
                  <a:srgbClr val="000000"/>
                </a:solidFill>
              </a:defRPr>
            </a:pPr>
            <a:r>
              <a:rPr sz="6000">
                <a:solidFill>
                  <a:srgbClr val="FFFFFF"/>
                </a:solidFill>
              </a:rPr>
              <a:t>Title Text</a:t>
            </a:r>
          </a:p>
        </p:txBody>
      </p:sp>
      <p:sp>
        <p:nvSpPr>
          <p:cNvPr id="15" name="Shape 15"/>
          <p:cNvSpPr>
            <a:spLocks noGrp="1"/>
          </p:cNvSpPr>
          <p:nvPr>
            <p:ph type="body" idx="1"/>
          </p:nvPr>
        </p:nvSpPr>
        <p:spPr>
          <a:xfrm>
            <a:off x="952500" y="5003800"/>
            <a:ext cx="5334000" cy="4000500"/>
          </a:xfrm>
          <a:prstGeom prst="rect">
            <a:avLst/>
          </a:prstGeom>
        </p:spPr>
        <p:txBody>
          <a:bodyPr lIns="0" tIns="0" rIns="0" bIns="0"/>
          <a:lstStyle>
            <a:lvl1pPr marL="0" indent="0" algn="ctr" defTabSz="584200">
              <a:spcBef>
                <a:spcPts val="0"/>
              </a:spcBef>
              <a:buSzTx/>
              <a:buFontTx/>
              <a:buNone/>
              <a:defRPr sz="3200">
                <a:solidFill>
                  <a:srgbClr val="FFFFFF"/>
                </a:solidFill>
                <a:latin typeface="+mn-lt"/>
                <a:ea typeface="+mn-ea"/>
                <a:cs typeface="+mn-cs"/>
                <a:sym typeface="Helvetica Light"/>
              </a:defRPr>
            </a:lvl1pPr>
            <a:lvl2pPr marL="0" indent="228600" algn="ctr" defTabSz="584200">
              <a:spcBef>
                <a:spcPts val="0"/>
              </a:spcBef>
              <a:buSzTx/>
              <a:buFontTx/>
              <a:buNone/>
              <a:defRPr sz="3200">
                <a:solidFill>
                  <a:srgbClr val="FFFFFF"/>
                </a:solidFill>
                <a:latin typeface="+mn-lt"/>
                <a:ea typeface="+mn-ea"/>
                <a:cs typeface="+mn-cs"/>
                <a:sym typeface="Helvetica Light"/>
              </a:defRPr>
            </a:lvl2pPr>
            <a:lvl3pPr marL="0" indent="457200" algn="ctr" defTabSz="584200">
              <a:spcBef>
                <a:spcPts val="0"/>
              </a:spcBef>
              <a:buSzTx/>
              <a:buFontTx/>
              <a:buNone/>
              <a:defRPr sz="3200">
                <a:solidFill>
                  <a:srgbClr val="FFFFFF"/>
                </a:solidFill>
                <a:latin typeface="+mn-lt"/>
                <a:ea typeface="+mn-ea"/>
                <a:cs typeface="+mn-cs"/>
                <a:sym typeface="Helvetica Light"/>
              </a:defRPr>
            </a:lvl3pPr>
            <a:lvl4pPr marL="0" indent="685800" algn="ctr" defTabSz="584200">
              <a:spcBef>
                <a:spcPts val="0"/>
              </a:spcBef>
              <a:buSzTx/>
              <a:buFontTx/>
              <a:buNone/>
              <a:defRPr sz="3200">
                <a:solidFill>
                  <a:srgbClr val="FFFFFF"/>
                </a:solidFill>
                <a:latin typeface="+mn-lt"/>
                <a:ea typeface="+mn-ea"/>
                <a:cs typeface="+mn-cs"/>
                <a:sym typeface="Helvetica Light"/>
              </a:defRPr>
            </a:lvl4pPr>
            <a:lvl5pPr marL="0" indent="914400" algn="ctr" defTabSz="584200">
              <a:spcBef>
                <a:spcPts val="0"/>
              </a:spcBef>
              <a:buSzTx/>
              <a:buFontTx/>
              <a:buNone/>
              <a:defRPr sz="3200">
                <a:solidFill>
                  <a:srgbClr val="FFFFFF"/>
                </a:solidFill>
                <a:latin typeface="+mn-lt"/>
                <a:ea typeface="+mn-ea"/>
                <a:cs typeface="+mn-cs"/>
                <a:sym typeface="Helvetica Light"/>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952500" y="406400"/>
            <a:ext cx="11099800" cy="2120900"/>
          </a:xfrm>
          <a:prstGeom prst="rect">
            <a:avLst/>
          </a:prstGeom>
        </p:spPr>
        <p:txBody>
          <a:bodyPr lIns="0" tIns="0" rIns="0" bIns="0"/>
          <a:lstStyle>
            <a:lvl1pP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xfrm>
            <a:off x="952500" y="406400"/>
            <a:ext cx="11099800" cy="2120900"/>
          </a:xfrm>
          <a:prstGeom prst="rect">
            <a:avLst/>
          </a:prstGeom>
        </p:spPr>
        <p:txBody>
          <a:bodyPr lIns="0" tIns="0" rIns="0" bIns="0"/>
          <a:lstStyle>
            <a:lvl1pP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0" name="Shape 20"/>
          <p:cNvSpPr>
            <a:spLocks noGrp="1"/>
          </p:cNvSpPr>
          <p:nvPr>
            <p:ph type="body" idx="1"/>
          </p:nvPr>
        </p:nvSpPr>
        <p:spPr>
          <a:xfrm>
            <a:off x="952500" y="2590800"/>
            <a:ext cx="11099800" cy="6286500"/>
          </a:xfrm>
          <a:prstGeom prst="rect">
            <a:avLst/>
          </a:prstGeom>
        </p:spPr>
        <p:txBody>
          <a:bodyPr lIns="0" tIns="0" rIns="0" bIns="0" anchor="ctr"/>
          <a:lstStyle>
            <a:lvl1pPr marL="457200" indent="-457200" defTabSz="584200">
              <a:spcBef>
                <a:spcPts val="4200"/>
              </a:spcBef>
              <a:buSzPct val="75000"/>
              <a:buFontTx/>
              <a:defRPr sz="3800">
                <a:solidFill>
                  <a:srgbClr val="FFFFFF"/>
                </a:solidFill>
                <a:latin typeface="+mn-lt"/>
                <a:ea typeface="+mn-ea"/>
                <a:cs typeface="+mn-cs"/>
                <a:sym typeface="Helvetica Light"/>
              </a:defRPr>
            </a:lvl1pPr>
            <a:lvl2pPr marL="914400" indent="-457200" defTabSz="584200">
              <a:spcBef>
                <a:spcPts val="4200"/>
              </a:spcBef>
              <a:buSzPct val="75000"/>
              <a:buFontTx/>
              <a:buChar char="•"/>
              <a:defRPr sz="3800">
                <a:solidFill>
                  <a:srgbClr val="FFFFFF"/>
                </a:solidFill>
                <a:latin typeface="+mn-lt"/>
                <a:ea typeface="+mn-ea"/>
                <a:cs typeface="+mn-cs"/>
                <a:sym typeface="Helvetica Light"/>
              </a:defRPr>
            </a:lvl2pPr>
            <a:lvl3pPr marL="1371600" indent="-457200" defTabSz="584200">
              <a:spcBef>
                <a:spcPts val="4200"/>
              </a:spcBef>
              <a:buSzPct val="75000"/>
              <a:buFontTx/>
              <a:defRPr sz="3800">
                <a:solidFill>
                  <a:srgbClr val="FFFFFF"/>
                </a:solidFill>
                <a:latin typeface="+mn-lt"/>
                <a:ea typeface="+mn-ea"/>
                <a:cs typeface="+mn-cs"/>
                <a:sym typeface="Helvetica Light"/>
              </a:defRPr>
            </a:lvl3pPr>
            <a:lvl4pPr marL="1828800" indent="-457200" defTabSz="584200">
              <a:spcBef>
                <a:spcPts val="4200"/>
              </a:spcBef>
              <a:buSzPct val="75000"/>
              <a:buFontTx/>
              <a:buChar char="•"/>
              <a:defRPr sz="3800">
                <a:solidFill>
                  <a:srgbClr val="FFFFFF"/>
                </a:solidFill>
                <a:latin typeface="+mn-lt"/>
                <a:ea typeface="+mn-ea"/>
                <a:cs typeface="+mn-cs"/>
                <a:sym typeface="Helvetica Light"/>
              </a:defRPr>
            </a:lvl4pPr>
            <a:lvl5pPr marL="2286000" indent="-457200" defTabSz="584200">
              <a:spcBef>
                <a:spcPts val="4200"/>
              </a:spcBef>
              <a:buSzPct val="75000"/>
              <a:buFontTx/>
              <a:buChar char="•"/>
              <a:defRPr sz="3800">
                <a:solidFill>
                  <a:srgbClr val="FFFFFF"/>
                </a:solidFill>
                <a:latin typeface="+mn-lt"/>
                <a:ea typeface="+mn-ea"/>
                <a:cs typeface="+mn-cs"/>
                <a:sym typeface="Helvetica Light"/>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2" name="Shape 22"/>
          <p:cNvSpPr>
            <a:spLocks noGrp="1"/>
          </p:cNvSpPr>
          <p:nvPr>
            <p:ph type="title"/>
          </p:nvPr>
        </p:nvSpPr>
        <p:spPr>
          <a:xfrm>
            <a:off x="952500" y="406400"/>
            <a:ext cx="11099800" cy="2120900"/>
          </a:xfrm>
          <a:prstGeom prst="rect">
            <a:avLst/>
          </a:prstGeom>
        </p:spPr>
        <p:txBody>
          <a:bodyPr lIns="0" tIns="0" rIns="0" bIns="0"/>
          <a:lstStyle>
            <a:lvl1pPr defTabSz="584200">
              <a:defRPr sz="8000">
                <a:solidFill>
                  <a:srgbClr val="FFFFFF"/>
                </a:solidFill>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3" name="Shape 23"/>
          <p:cNvSpPr>
            <a:spLocks noGrp="1"/>
          </p:cNvSpPr>
          <p:nvPr>
            <p:ph type="body" idx="1"/>
          </p:nvPr>
        </p:nvSpPr>
        <p:spPr>
          <a:xfrm>
            <a:off x="952500" y="2590800"/>
            <a:ext cx="5334000" cy="6286500"/>
          </a:xfrm>
          <a:prstGeom prst="rect">
            <a:avLst/>
          </a:prstGeom>
        </p:spPr>
        <p:txBody>
          <a:bodyPr lIns="0" tIns="0" rIns="0" bIns="0" anchor="ctr"/>
          <a:lstStyle>
            <a:lvl1pPr marL="381000" indent="-381000" defTabSz="584200">
              <a:spcBef>
                <a:spcPts val="3800"/>
              </a:spcBef>
              <a:buSzPct val="75000"/>
              <a:buFontTx/>
              <a:defRPr sz="2800">
                <a:solidFill>
                  <a:srgbClr val="FFFFFF"/>
                </a:solidFill>
                <a:latin typeface="+mn-lt"/>
                <a:ea typeface="+mn-ea"/>
                <a:cs typeface="+mn-cs"/>
                <a:sym typeface="Helvetica Light"/>
              </a:defRPr>
            </a:lvl1pPr>
            <a:lvl2pPr marL="762000" indent="-381000" defTabSz="584200">
              <a:spcBef>
                <a:spcPts val="3800"/>
              </a:spcBef>
              <a:buSzPct val="75000"/>
              <a:buFontTx/>
              <a:buChar char="•"/>
              <a:defRPr sz="2800">
                <a:solidFill>
                  <a:srgbClr val="FFFFFF"/>
                </a:solidFill>
                <a:latin typeface="+mn-lt"/>
                <a:ea typeface="+mn-ea"/>
                <a:cs typeface="+mn-cs"/>
                <a:sym typeface="Helvetica Light"/>
              </a:defRPr>
            </a:lvl2pPr>
            <a:lvl3pPr marL="1143000" indent="-381000" defTabSz="584200">
              <a:spcBef>
                <a:spcPts val="3800"/>
              </a:spcBef>
              <a:buSzPct val="75000"/>
              <a:buFontTx/>
              <a:defRPr sz="2800">
                <a:solidFill>
                  <a:srgbClr val="FFFFFF"/>
                </a:solidFill>
                <a:latin typeface="+mn-lt"/>
                <a:ea typeface="+mn-ea"/>
                <a:cs typeface="+mn-cs"/>
                <a:sym typeface="Helvetica Light"/>
              </a:defRPr>
            </a:lvl3pPr>
            <a:lvl4pPr marL="1524000" indent="-381000" defTabSz="584200">
              <a:spcBef>
                <a:spcPts val="3800"/>
              </a:spcBef>
              <a:buSzPct val="75000"/>
              <a:buFontTx/>
              <a:buChar char="•"/>
              <a:defRPr sz="2800">
                <a:solidFill>
                  <a:srgbClr val="FFFFFF"/>
                </a:solidFill>
                <a:latin typeface="+mn-lt"/>
                <a:ea typeface="+mn-ea"/>
                <a:cs typeface="+mn-cs"/>
                <a:sym typeface="Helvetica Light"/>
              </a:defRPr>
            </a:lvl4pPr>
            <a:lvl5pPr marL="1905000" indent="-381000" defTabSz="584200">
              <a:spcBef>
                <a:spcPts val="3800"/>
              </a:spcBef>
              <a:buSzPct val="75000"/>
              <a:buFontTx/>
              <a:buChar char="•"/>
              <a:defRPr sz="2800">
                <a:solidFill>
                  <a:srgbClr val="FFFFFF"/>
                </a:solidFill>
                <a:latin typeface="+mn-lt"/>
                <a:ea typeface="+mn-ea"/>
                <a:cs typeface="+mn-cs"/>
                <a:sym typeface="Helvetica Light"/>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5" name="Shape 25"/>
          <p:cNvSpPr>
            <a:spLocks noGrp="1"/>
          </p:cNvSpPr>
          <p:nvPr>
            <p:ph type="body" idx="1"/>
          </p:nvPr>
        </p:nvSpPr>
        <p:spPr>
          <a:xfrm>
            <a:off x="952500" y="1270000"/>
            <a:ext cx="11099800" cy="7213600"/>
          </a:xfrm>
          <a:prstGeom prst="rect">
            <a:avLst/>
          </a:prstGeom>
        </p:spPr>
        <p:txBody>
          <a:bodyPr lIns="0" tIns="0" rIns="0" bIns="0" anchor="ctr"/>
          <a:lstStyle>
            <a:lvl1pPr marL="457200" indent="-457200" defTabSz="584200">
              <a:spcBef>
                <a:spcPts val="4200"/>
              </a:spcBef>
              <a:buSzPct val="75000"/>
              <a:buFontTx/>
              <a:defRPr sz="3800">
                <a:solidFill>
                  <a:srgbClr val="FFFFFF"/>
                </a:solidFill>
                <a:latin typeface="+mn-lt"/>
                <a:ea typeface="+mn-ea"/>
                <a:cs typeface="+mn-cs"/>
                <a:sym typeface="Helvetica Light"/>
              </a:defRPr>
            </a:lvl1pPr>
            <a:lvl2pPr marL="914400" indent="-457200" defTabSz="584200">
              <a:spcBef>
                <a:spcPts val="4200"/>
              </a:spcBef>
              <a:buSzPct val="75000"/>
              <a:buFontTx/>
              <a:buChar char="•"/>
              <a:defRPr sz="3800">
                <a:solidFill>
                  <a:srgbClr val="FFFFFF"/>
                </a:solidFill>
                <a:latin typeface="+mn-lt"/>
                <a:ea typeface="+mn-ea"/>
                <a:cs typeface="+mn-cs"/>
                <a:sym typeface="Helvetica Light"/>
              </a:defRPr>
            </a:lvl2pPr>
            <a:lvl3pPr marL="1371600" indent="-457200" defTabSz="584200">
              <a:spcBef>
                <a:spcPts val="4200"/>
              </a:spcBef>
              <a:buSzPct val="75000"/>
              <a:buFontTx/>
              <a:defRPr sz="3800">
                <a:solidFill>
                  <a:srgbClr val="FFFFFF"/>
                </a:solidFill>
                <a:latin typeface="+mn-lt"/>
                <a:ea typeface="+mn-ea"/>
                <a:cs typeface="+mn-cs"/>
                <a:sym typeface="Helvetica Light"/>
              </a:defRPr>
            </a:lvl3pPr>
            <a:lvl4pPr marL="1828800" indent="-457200" defTabSz="584200">
              <a:spcBef>
                <a:spcPts val="4200"/>
              </a:spcBef>
              <a:buSzPct val="75000"/>
              <a:buFontTx/>
              <a:buChar char="•"/>
              <a:defRPr sz="3800">
                <a:solidFill>
                  <a:srgbClr val="FFFFFF"/>
                </a:solidFill>
                <a:latin typeface="+mn-lt"/>
                <a:ea typeface="+mn-ea"/>
                <a:cs typeface="+mn-cs"/>
                <a:sym typeface="Helvetica Light"/>
              </a:defRPr>
            </a:lvl4pPr>
            <a:lvl5pPr marL="2286000" indent="-457200" defTabSz="584200">
              <a:spcBef>
                <a:spcPts val="4200"/>
              </a:spcBef>
              <a:buSzPct val="75000"/>
              <a:buFontTx/>
              <a:buChar char="•"/>
              <a:defRPr sz="3800">
                <a:solidFill>
                  <a:srgbClr val="FFFFFF"/>
                </a:solidFill>
                <a:latin typeface="+mn-lt"/>
                <a:ea typeface="+mn-ea"/>
                <a:cs typeface="+mn-cs"/>
                <a:sym typeface="Helvetica Light"/>
              </a:defRPr>
            </a:lvl5p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130952"/>
            <a:ext cx="11704322" cy="214488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chor="ctr">
            <a:normAutofit/>
          </a:bodyPr>
          <a:lstStyle/>
          <a:p>
            <a:pPr lvl="0">
              <a:defRPr sz="1800"/>
            </a:pPr>
            <a:r>
              <a:rPr sz="6200"/>
              <a:t>Title Text</a:t>
            </a:r>
          </a:p>
        </p:txBody>
      </p:sp>
      <p:sp>
        <p:nvSpPr>
          <p:cNvPr id="3" name="Shape 3"/>
          <p:cNvSpPr>
            <a:spLocks noGrp="1"/>
          </p:cNvSpPr>
          <p:nvPr>
            <p:ph type="body" idx="1"/>
          </p:nvPr>
        </p:nvSpPr>
        <p:spPr>
          <a:xfrm>
            <a:off x="650239" y="2275839"/>
            <a:ext cx="11704322" cy="747776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4" name="Shape 4"/>
          <p:cNvSpPr>
            <a:spLocks noGrp="1"/>
          </p:cNvSpPr>
          <p:nvPr>
            <p:ph type="sldNum" sz="quarter" idx="2"/>
          </p:nvPr>
        </p:nvSpPr>
        <p:spPr>
          <a:xfrm>
            <a:off x="9320107" y="9114112"/>
            <a:ext cx="3034454" cy="371349"/>
          </a:xfrm>
          <a:prstGeom prst="rect">
            <a:avLst/>
          </a:prstGeom>
          <a:ln w="12700">
            <a:miter lim="400000"/>
          </a:ln>
        </p:spPr>
        <p:txBody>
          <a:bodyPr lIns="65023" tIns="65023" rIns="65023" bIns="65023" anchor="ctr">
            <a:spAutoFit/>
          </a:bodyPr>
          <a:lstStyle>
            <a:lvl1pPr algn="r" defTabSz="914400">
              <a:defRPr sz="16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a:defRPr sz="6200">
          <a:latin typeface="Calibri"/>
          <a:ea typeface="Calibri"/>
          <a:cs typeface="Calibri"/>
          <a:sym typeface="Calibri"/>
        </a:defRPr>
      </a:lvl1pPr>
      <a:lvl2pPr algn="ctr">
        <a:defRPr sz="6200">
          <a:latin typeface="Calibri"/>
          <a:ea typeface="Calibri"/>
          <a:cs typeface="Calibri"/>
          <a:sym typeface="Calibri"/>
        </a:defRPr>
      </a:lvl2pPr>
      <a:lvl3pPr algn="ctr">
        <a:defRPr sz="6200">
          <a:latin typeface="Calibri"/>
          <a:ea typeface="Calibri"/>
          <a:cs typeface="Calibri"/>
          <a:sym typeface="Calibri"/>
        </a:defRPr>
      </a:lvl3pPr>
      <a:lvl4pPr algn="ctr">
        <a:defRPr sz="6200">
          <a:latin typeface="Calibri"/>
          <a:ea typeface="Calibri"/>
          <a:cs typeface="Calibri"/>
          <a:sym typeface="Calibri"/>
        </a:defRPr>
      </a:lvl4pPr>
      <a:lvl5pPr algn="ctr">
        <a:defRPr sz="6200">
          <a:latin typeface="Calibri"/>
          <a:ea typeface="Calibri"/>
          <a:cs typeface="Calibri"/>
          <a:sym typeface="Calibri"/>
        </a:defRPr>
      </a:lvl5pPr>
      <a:lvl6pPr algn="ctr">
        <a:defRPr sz="6200">
          <a:latin typeface="Calibri"/>
          <a:ea typeface="Calibri"/>
          <a:cs typeface="Calibri"/>
          <a:sym typeface="Calibri"/>
        </a:defRPr>
      </a:lvl6pPr>
      <a:lvl7pPr algn="ctr">
        <a:defRPr sz="6200">
          <a:latin typeface="Calibri"/>
          <a:ea typeface="Calibri"/>
          <a:cs typeface="Calibri"/>
          <a:sym typeface="Calibri"/>
        </a:defRPr>
      </a:lvl7pPr>
      <a:lvl8pPr algn="ctr">
        <a:defRPr sz="6200">
          <a:latin typeface="Calibri"/>
          <a:ea typeface="Calibri"/>
          <a:cs typeface="Calibri"/>
          <a:sym typeface="Calibri"/>
        </a:defRPr>
      </a:lvl8pPr>
      <a:lvl9pPr algn="ctr">
        <a:defRPr sz="6200">
          <a:latin typeface="Calibri"/>
          <a:ea typeface="Calibri"/>
          <a:cs typeface="Calibri"/>
          <a:sym typeface="Calibri"/>
        </a:defRPr>
      </a:lvl9pPr>
    </p:titleStyle>
    <p:bodyStyle>
      <a:lvl1pPr marL="471487" indent="-471487">
        <a:spcBef>
          <a:spcPts val="700"/>
        </a:spcBef>
        <a:buSzPct val="100000"/>
        <a:buFont typeface="Arial"/>
        <a:buChar char="•"/>
        <a:defRPr sz="4400">
          <a:latin typeface="Calibri"/>
          <a:ea typeface="Calibri"/>
          <a:cs typeface="Calibri"/>
          <a:sym typeface="Calibri"/>
        </a:defRPr>
      </a:lvl1pPr>
      <a:lvl2pPr marL="906235" indent="-449035">
        <a:spcBef>
          <a:spcPts val="700"/>
        </a:spcBef>
        <a:buSzPct val="100000"/>
        <a:buFont typeface="Arial"/>
        <a:buChar char="–"/>
        <a:defRPr sz="4400">
          <a:latin typeface="Calibri"/>
          <a:ea typeface="Calibri"/>
          <a:cs typeface="Calibri"/>
          <a:sym typeface="Calibri"/>
        </a:defRPr>
      </a:lvl2pPr>
      <a:lvl3pPr marL="1333500" indent="-419100">
        <a:spcBef>
          <a:spcPts val="700"/>
        </a:spcBef>
        <a:buSzPct val="100000"/>
        <a:buFont typeface="Arial"/>
        <a:buChar char="•"/>
        <a:defRPr sz="4400">
          <a:latin typeface="Calibri"/>
          <a:ea typeface="Calibri"/>
          <a:cs typeface="Calibri"/>
          <a:sym typeface="Calibri"/>
        </a:defRPr>
      </a:lvl3pPr>
      <a:lvl4pPr marL="1874520" indent="-502920">
        <a:spcBef>
          <a:spcPts val="700"/>
        </a:spcBef>
        <a:buSzPct val="100000"/>
        <a:buFont typeface="Arial"/>
        <a:buChar char="–"/>
        <a:defRPr sz="4400">
          <a:latin typeface="Calibri"/>
          <a:ea typeface="Calibri"/>
          <a:cs typeface="Calibri"/>
          <a:sym typeface="Calibri"/>
        </a:defRPr>
      </a:lvl4pPr>
      <a:lvl5pPr marL="2331720" indent="-502920">
        <a:spcBef>
          <a:spcPts val="700"/>
        </a:spcBef>
        <a:buSzPct val="100000"/>
        <a:buFont typeface="Arial"/>
        <a:buChar char="»"/>
        <a:defRPr sz="4400">
          <a:latin typeface="Calibri"/>
          <a:ea typeface="Calibri"/>
          <a:cs typeface="Calibri"/>
          <a:sym typeface="Calibri"/>
        </a:defRPr>
      </a:lvl5pPr>
      <a:lvl6pPr marL="2788920" indent="-502920">
        <a:spcBef>
          <a:spcPts val="700"/>
        </a:spcBef>
        <a:buSzPct val="100000"/>
        <a:buFont typeface="Arial"/>
        <a:buChar char="•"/>
        <a:defRPr sz="4400">
          <a:latin typeface="Calibri"/>
          <a:ea typeface="Calibri"/>
          <a:cs typeface="Calibri"/>
          <a:sym typeface="Calibri"/>
        </a:defRPr>
      </a:lvl6pPr>
      <a:lvl7pPr marL="3246120" indent="-502920">
        <a:spcBef>
          <a:spcPts val="700"/>
        </a:spcBef>
        <a:buSzPct val="100000"/>
        <a:buFont typeface="Arial"/>
        <a:buChar char="•"/>
        <a:defRPr sz="4400">
          <a:latin typeface="Calibri"/>
          <a:ea typeface="Calibri"/>
          <a:cs typeface="Calibri"/>
          <a:sym typeface="Calibri"/>
        </a:defRPr>
      </a:lvl7pPr>
      <a:lvl8pPr marL="3703320" indent="-502920">
        <a:spcBef>
          <a:spcPts val="700"/>
        </a:spcBef>
        <a:buSzPct val="100000"/>
        <a:buFont typeface="Arial"/>
        <a:buChar char="•"/>
        <a:defRPr sz="4400">
          <a:latin typeface="Calibri"/>
          <a:ea typeface="Calibri"/>
          <a:cs typeface="Calibri"/>
          <a:sym typeface="Calibri"/>
        </a:defRPr>
      </a:lvl8pPr>
      <a:lvl9pPr marL="4160520" indent="-502920">
        <a:spcBef>
          <a:spcPts val="700"/>
        </a:spcBef>
        <a:buSzPct val="100000"/>
        <a:buFont typeface="Arial"/>
        <a:buChar char="•"/>
        <a:defRPr sz="4400">
          <a:latin typeface="Calibri"/>
          <a:ea typeface="Calibri"/>
          <a:cs typeface="Calibri"/>
          <a:sym typeface="Calibri"/>
        </a:defRPr>
      </a:lvl9pPr>
    </p:bodyStyle>
    <p:otherStyle>
      <a:lvl1pPr algn="r">
        <a:defRPr sz="1600">
          <a:solidFill>
            <a:schemeClr val="tx1"/>
          </a:solidFill>
          <a:latin typeface="+mn-lt"/>
          <a:ea typeface="+mn-ea"/>
          <a:cs typeface="+mn-cs"/>
          <a:sym typeface="Calibri"/>
        </a:defRPr>
      </a:lvl1pPr>
      <a:lvl2pPr indent="457200" algn="r">
        <a:defRPr sz="1600">
          <a:solidFill>
            <a:schemeClr val="tx1"/>
          </a:solidFill>
          <a:latin typeface="+mn-lt"/>
          <a:ea typeface="+mn-ea"/>
          <a:cs typeface="+mn-cs"/>
          <a:sym typeface="Calibri"/>
        </a:defRPr>
      </a:lvl2pPr>
      <a:lvl3pPr indent="914400" algn="r">
        <a:defRPr sz="1600">
          <a:solidFill>
            <a:schemeClr val="tx1"/>
          </a:solidFill>
          <a:latin typeface="+mn-lt"/>
          <a:ea typeface="+mn-ea"/>
          <a:cs typeface="+mn-cs"/>
          <a:sym typeface="Calibri"/>
        </a:defRPr>
      </a:lvl3pPr>
      <a:lvl4pPr indent="1371600" algn="r">
        <a:defRPr sz="1600">
          <a:solidFill>
            <a:schemeClr val="tx1"/>
          </a:solidFill>
          <a:latin typeface="+mn-lt"/>
          <a:ea typeface="+mn-ea"/>
          <a:cs typeface="+mn-cs"/>
          <a:sym typeface="Calibri"/>
        </a:defRPr>
      </a:lvl4pPr>
      <a:lvl5pPr indent="1828800" algn="r">
        <a:defRPr sz="1600">
          <a:solidFill>
            <a:schemeClr val="tx1"/>
          </a:solidFill>
          <a:latin typeface="+mn-lt"/>
          <a:ea typeface="+mn-ea"/>
          <a:cs typeface="+mn-cs"/>
          <a:sym typeface="Calibri"/>
        </a:defRPr>
      </a:lvl5pPr>
      <a:lvl6pPr indent="2286000" algn="r">
        <a:defRPr sz="1600">
          <a:solidFill>
            <a:schemeClr val="tx1"/>
          </a:solidFill>
          <a:latin typeface="+mn-lt"/>
          <a:ea typeface="+mn-ea"/>
          <a:cs typeface="+mn-cs"/>
          <a:sym typeface="Calibri"/>
        </a:defRPr>
      </a:lvl6pPr>
      <a:lvl7pPr indent="2743200" algn="r">
        <a:defRPr sz="1600">
          <a:solidFill>
            <a:schemeClr val="tx1"/>
          </a:solidFill>
          <a:latin typeface="+mn-lt"/>
          <a:ea typeface="+mn-ea"/>
          <a:cs typeface="+mn-cs"/>
          <a:sym typeface="Calibri"/>
        </a:defRPr>
      </a:lvl7pPr>
      <a:lvl8pPr indent="3200400" algn="r">
        <a:defRPr sz="1600">
          <a:solidFill>
            <a:schemeClr val="tx1"/>
          </a:solidFill>
          <a:latin typeface="+mn-lt"/>
          <a:ea typeface="+mn-ea"/>
          <a:cs typeface="+mn-cs"/>
          <a:sym typeface="Calibri"/>
        </a:defRPr>
      </a:lvl8pPr>
      <a:lvl9pPr indent="3657600" algn="r">
        <a:defRPr sz="16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1" indent="228600" defTabSz="584200">
              <a:defRPr sz="1800"/>
            </a:pPr>
            <a:r>
              <a:rPr sz="8000">
                <a:latin typeface="+mn-lt"/>
                <a:ea typeface="+mn-ea"/>
                <a:cs typeface="+mn-cs"/>
                <a:sym typeface="Helvetica Light"/>
              </a:rPr>
              <a:t>Western Foreign Fighters</a:t>
            </a:r>
          </a:p>
        </p:txBody>
      </p:sp>
      <p:sp>
        <p:nvSpPr>
          <p:cNvPr id="40" name="Shape 40"/>
          <p:cNvSpPr>
            <a:spLocks noGrp="1"/>
          </p:cNvSpPr>
          <p:nvPr>
            <p:ph type="body" idx="1"/>
          </p:nvPr>
        </p:nvSpPr>
        <p:spPr>
          <a:prstGeom prst="rect">
            <a:avLst/>
          </a:prstGeom>
        </p:spPr>
        <p:txBody>
          <a:bodyPr/>
          <a:lstStyle/>
          <a:p>
            <a:pPr lvl="0" defTabSz="490727">
              <a:defRPr sz="1800">
                <a:solidFill>
                  <a:srgbClr val="000000"/>
                </a:solidFill>
              </a:defRPr>
            </a:pPr>
            <a:r>
              <a:rPr lang="en-US" sz="2688" dirty="0" smtClean="0"/>
              <a:t>Joseph A. Carter</a:t>
            </a:r>
          </a:p>
          <a:p>
            <a:pPr lvl="0" defTabSz="490727">
              <a:defRPr sz="1800">
                <a:solidFill>
                  <a:srgbClr val="000000"/>
                </a:solidFill>
              </a:defRPr>
            </a:pPr>
            <a:r>
              <a:rPr sz="2688" dirty="0" smtClean="0"/>
              <a:t>International </a:t>
            </a:r>
            <a:r>
              <a:rPr sz="2688" dirty="0"/>
              <a:t>Centre for the Study of </a:t>
            </a:r>
            <a:r>
              <a:rPr sz="2688" dirty="0" smtClean="0"/>
              <a:t>Radicalisation</a:t>
            </a:r>
            <a:r>
              <a:rPr lang="en-US" sz="2688" dirty="0" smtClean="0"/>
              <a:t>, </a:t>
            </a:r>
            <a:r>
              <a:rPr lang="en-US" sz="2688" dirty="0" smtClean="0"/>
              <a:t>Research</a:t>
            </a:r>
            <a:r>
              <a:rPr lang="en-US" sz="2688" dirty="0" smtClean="0"/>
              <a:t> </a:t>
            </a:r>
            <a:r>
              <a:rPr lang="en-US" sz="2688" dirty="0" smtClean="0"/>
              <a:t>Fellow</a:t>
            </a:r>
            <a:endParaRPr sz="2688"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smtClean="0">
                <a:solidFill>
                  <a:srgbClr val="151618"/>
                </a:solidFill>
              </a:rPr>
              <a:t>Finding New Fighters</a:t>
            </a:r>
            <a:endParaRPr lang="en-US" sz="6000" dirty="0">
              <a:solidFill>
                <a:srgbClr val="151618"/>
              </a:solidFill>
            </a:endParaRPr>
          </a:p>
        </p:txBody>
      </p:sp>
      <p:sp>
        <p:nvSpPr>
          <p:cNvPr id="3" name="Text Placeholder 2"/>
          <p:cNvSpPr>
            <a:spLocks noGrp="1"/>
          </p:cNvSpPr>
          <p:nvPr>
            <p:ph type="body" idx="1"/>
          </p:nvPr>
        </p:nvSpPr>
        <p:spPr/>
        <p:txBody>
          <a:bodyPr/>
          <a:lstStyle/>
          <a:p>
            <a:endParaRPr lang="en-US" dirty="0"/>
          </a:p>
        </p:txBody>
      </p:sp>
      <p:pic>
        <p:nvPicPr>
          <p:cNvPr id="4" name="screenShot.png"/>
          <p:cNvPicPr/>
          <p:nvPr/>
        </p:nvPicPr>
        <p:blipFill>
          <a:blip r:embed="rId3">
            <a:extLst/>
          </a:blip>
          <a:srcRect/>
          <a:stretch>
            <a:fillRect/>
          </a:stretch>
        </p:blipFill>
        <p:spPr>
          <a:xfrm>
            <a:off x="1801120" y="2527300"/>
            <a:ext cx="9418986" cy="6613003"/>
          </a:xfrm>
          <a:prstGeom prst="rect">
            <a:avLst/>
          </a:prstGeom>
          <a:ln w="12700">
            <a:miter lim="400000"/>
          </a:ln>
        </p:spPr>
      </p:pic>
    </p:spTree>
    <p:extLst>
      <p:ext uri="{BB962C8B-B14F-4D97-AF65-F5344CB8AC3E}">
        <p14:creationId xmlns:p14="http://schemas.microsoft.com/office/powerpoint/2010/main" val="132733616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prstGeom prst="rect">
            <a:avLst/>
          </a:prstGeom>
        </p:spPr>
        <p:txBody>
          <a:bodyPr>
            <a:normAutofit/>
          </a:bodyPr>
          <a:lstStyle>
            <a:lvl1pPr>
              <a:defRPr>
                <a:solidFill>
                  <a:srgbClr val="000000"/>
                </a:solidFill>
              </a:defRPr>
            </a:lvl1pPr>
          </a:lstStyle>
          <a:p>
            <a:pPr lvl="0" algn="l">
              <a:defRPr sz="1800"/>
            </a:pPr>
            <a:r>
              <a:rPr lang="en-US" sz="6000" dirty="0" smtClean="0"/>
              <a:t>Radicalization - Online Factors</a:t>
            </a:r>
            <a:endParaRPr sz="6000" dirty="0"/>
          </a:p>
        </p:txBody>
      </p:sp>
      <p:sp>
        <p:nvSpPr>
          <p:cNvPr id="2" name="Text Placeholder 1"/>
          <p:cNvSpPr>
            <a:spLocks noGrp="1"/>
          </p:cNvSpPr>
          <p:nvPr>
            <p:ph type="body" idx="1"/>
          </p:nvPr>
        </p:nvSpPr>
        <p:spPr/>
        <p:txBody>
          <a:bodyPr anchor="t">
            <a:normAutofit/>
          </a:bodyPr>
          <a:lstStyle/>
          <a:p>
            <a:pPr algn="l"/>
            <a:r>
              <a:rPr lang="en-US" dirty="0" smtClean="0">
                <a:solidFill>
                  <a:schemeClr val="tx2">
                    <a:lumMod val="10000"/>
                  </a:schemeClr>
                </a:solidFill>
              </a:rPr>
              <a:t>Pain of inaction</a:t>
            </a:r>
          </a:p>
          <a:p>
            <a:pPr algn="l"/>
            <a:r>
              <a:rPr lang="en-US" dirty="0" smtClean="0">
                <a:solidFill>
                  <a:schemeClr val="tx2">
                    <a:lumMod val="10000"/>
                  </a:schemeClr>
                </a:solidFill>
              </a:rPr>
              <a:t>Online communities of support</a:t>
            </a:r>
          </a:p>
          <a:p>
            <a:pPr algn="l"/>
            <a:r>
              <a:rPr lang="en-US" dirty="0" smtClean="0">
                <a:solidFill>
                  <a:schemeClr val="tx2">
                    <a:lumMod val="10000"/>
                  </a:schemeClr>
                </a:solidFill>
              </a:rPr>
              <a:t>Access to direct one-to-one communication with fighters on the ground</a:t>
            </a:r>
          </a:p>
          <a:p>
            <a:pPr algn="l"/>
            <a:r>
              <a:rPr lang="en-US" dirty="0" smtClean="0">
                <a:solidFill>
                  <a:schemeClr val="tx2">
                    <a:lumMod val="10000"/>
                  </a:schemeClr>
                </a:solidFill>
              </a:rPr>
              <a:t>Source of practical knowledge</a:t>
            </a:r>
          </a:p>
          <a:p>
            <a:pPr algn="l"/>
            <a:r>
              <a:rPr lang="en-US" dirty="0" smtClean="0">
                <a:solidFill>
                  <a:schemeClr val="tx2">
                    <a:lumMod val="10000"/>
                  </a:schemeClr>
                </a:solidFill>
              </a:rPr>
              <a:t>Disseminators, online clerics –though leaders</a:t>
            </a:r>
          </a:p>
          <a:p>
            <a:pPr algn="l"/>
            <a:r>
              <a:rPr lang="en-US" dirty="0" smtClean="0">
                <a:solidFill>
                  <a:schemeClr val="tx2">
                    <a:lumMod val="10000"/>
                  </a:schemeClr>
                </a:solidFill>
              </a:rPr>
              <a:t>Birds of a feather or influence?</a:t>
            </a:r>
          </a:p>
        </p:txBody>
      </p:sp>
      <p:pic>
        <p:nvPicPr>
          <p:cNvPr id="61" name="Screen Shot 2014-11-04 at 13.19.44.png"/>
          <p:cNvPicPr/>
          <p:nvPr/>
        </p:nvPicPr>
        <p:blipFill>
          <a:blip r:embed="rId3">
            <a:extLst/>
          </a:blip>
          <a:stretch>
            <a:fillRect/>
          </a:stretch>
        </p:blipFill>
        <p:spPr>
          <a:xfrm>
            <a:off x="8713412" y="2527300"/>
            <a:ext cx="4011246" cy="2878256"/>
          </a:xfrm>
          <a:prstGeom prst="rect">
            <a:avLst/>
          </a:prstGeom>
          <a:ln w="12700">
            <a:miter lim="400000"/>
          </a:ln>
        </p:spPr>
      </p:pic>
      <p:pic>
        <p:nvPicPr>
          <p:cNvPr id="5" name="Picture 4"/>
          <p:cNvPicPr>
            <a:picLocks noChangeAspect="1"/>
          </p:cNvPicPr>
          <p:nvPr/>
        </p:nvPicPr>
        <p:blipFill>
          <a:blip r:embed="rId4"/>
          <a:stretch>
            <a:fillRect/>
          </a:stretch>
        </p:blipFill>
        <p:spPr>
          <a:xfrm>
            <a:off x="6753048" y="5745862"/>
            <a:ext cx="2759319" cy="3657245"/>
          </a:xfrm>
          <a:prstGeom prst="rect">
            <a:avLst/>
          </a:prstGeom>
        </p:spPr>
      </p:pic>
      <p:pic>
        <p:nvPicPr>
          <p:cNvPr id="6" name="Picture 5" descr="11149111_937416746316795_67211017_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7360" y="5717994"/>
            <a:ext cx="2637298" cy="3685113"/>
          </a:xfrm>
          <a:prstGeom prst="rect">
            <a:avLst/>
          </a:prstGeom>
        </p:spPr>
      </p:pic>
      <p:pic>
        <p:nvPicPr>
          <p:cNvPr id="7" name="Picture 6"/>
          <p:cNvPicPr>
            <a:picLocks noChangeAspect="1"/>
          </p:cNvPicPr>
          <p:nvPr/>
        </p:nvPicPr>
        <p:blipFill>
          <a:blip r:embed="rId6"/>
          <a:stretch>
            <a:fillRect/>
          </a:stretch>
        </p:blipFill>
        <p:spPr>
          <a:xfrm>
            <a:off x="6753048" y="3269642"/>
            <a:ext cx="1612900" cy="1612900"/>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friends.png"/>
          <p:cNvPicPr/>
          <p:nvPr/>
        </p:nvPicPr>
        <p:blipFill>
          <a:blip r:embed="rId3">
            <a:extLst/>
          </a:blip>
          <a:srcRect l="2225" r="2225"/>
          <a:stretch>
            <a:fillRect/>
          </a:stretch>
        </p:blipFill>
        <p:spPr>
          <a:xfrm>
            <a:off x="7480247" y="1455678"/>
            <a:ext cx="5081952" cy="3776763"/>
          </a:xfrm>
          <a:prstGeom prst="rect">
            <a:avLst/>
          </a:prstGeom>
          <a:ln w="12700">
            <a:miter lim="400000"/>
          </a:ln>
        </p:spPr>
      </p:pic>
      <p:sp>
        <p:nvSpPr>
          <p:cNvPr id="66" name="Shape 66"/>
          <p:cNvSpPr/>
          <p:nvPr/>
        </p:nvSpPr>
        <p:spPr>
          <a:xfrm>
            <a:off x="952500" y="522089"/>
            <a:ext cx="10622310"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a:solidFill>
                  <a:srgbClr val="000000"/>
                </a:solidFill>
              </a:defRPr>
            </a:lvl1pPr>
          </a:lstStyle>
          <a:p>
            <a:pPr lvl="0" algn="l">
              <a:defRPr sz="1800"/>
            </a:pPr>
            <a:r>
              <a:rPr lang="en-US" sz="6000" dirty="0" smtClean="0"/>
              <a:t>Radicalization - Offline Factors</a:t>
            </a:r>
          </a:p>
        </p:txBody>
      </p:sp>
      <p:sp>
        <p:nvSpPr>
          <p:cNvPr id="3" name="Text Placeholder 2"/>
          <p:cNvSpPr>
            <a:spLocks noGrp="1"/>
          </p:cNvSpPr>
          <p:nvPr>
            <p:ph type="body" idx="1"/>
          </p:nvPr>
        </p:nvSpPr>
        <p:spPr/>
        <p:txBody>
          <a:bodyPr anchor="t">
            <a:normAutofit lnSpcReduction="10000"/>
          </a:bodyPr>
          <a:lstStyle/>
          <a:p>
            <a:r>
              <a:rPr lang="en-US" dirty="0" smtClean="0">
                <a:solidFill>
                  <a:schemeClr val="tx2">
                    <a:lumMod val="10000"/>
                  </a:schemeClr>
                </a:solidFill>
              </a:rPr>
              <a:t>Offline peer groups appear to play an important factor in many cases of radicalization.</a:t>
            </a:r>
          </a:p>
          <a:p>
            <a:r>
              <a:rPr lang="en-US" dirty="0" smtClean="0">
                <a:solidFill>
                  <a:schemeClr val="tx2">
                    <a:lumMod val="10000"/>
                  </a:schemeClr>
                </a:solidFill>
              </a:rPr>
              <a:t>Example cases: Portsmouth, Cardiff, Gothenburg</a:t>
            </a:r>
          </a:p>
          <a:p>
            <a:r>
              <a:rPr lang="en-US" dirty="0" smtClean="0">
                <a:solidFill>
                  <a:schemeClr val="tx2">
                    <a:lumMod val="10000"/>
                  </a:schemeClr>
                </a:solidFill>
              </a:rPr>
              <a:t>Both online and offline networks have been found to act as a conduit into Syria.</a:t>
            </a:r>
          </a:p>
          <a:p>
            <a:r>
              <a:rPr lang="en-US" dirty="0">
                <a:solidFill>
                  <a:schemeClr val="tx2">
                    <a:lumMod val="10000"/>
                  </a:schemeClr>
                </a:solidFill>
              </a:rPr>
              <a:t>Birds of a </a:t>
            </a:r>
            <a:r>
              <a:rPr lang="en-US" dirty="0" smtClean="0">
                <a:solidFill>
                  <a:schemeClr val="tx2">
                    <a:lumMod val="10000"/>
                  </a:schemeClr>
                </a:solidFill>
              </a:rPr>
              <a:t>feather</a:t>
            </a:r>
            <a:r>
              <a:rPr lang="en-US" dirty="0">
                <a:solidFill>
                  <a:schemeClr val="tx2">
                    <a:lumMod val="10000"/>
                  </a:schemeClr>
                </a:solidFill>
              </a:rPr>
              <a:t> </a:t>
            </a:r>
            <a:r>
              <a:rPr lang="en-US" dirty="0" smtClean="0">
                <a:solidFill>
                  <a:schemeClr val="tx2">
                    <a:lumMod val="10000"/>
                  </a:schemeClr>
                </a:solidFill>
              </a:rPr>
              <a:t>problem, again.</a:t>
            </a:r>
          </a:p>
          <a:p>
            <a:r>
              <a:rPr lang="en-US" dirty="0" smtClean="0">
                <a:solidFill>
                  <a:schemeClr val="tx2">
                    <a:lumMod val="10000"/>
                  </a:schemeClr>
                </a:solidFill>
              </a:rPr>
              <a:t>Can’t prove a negative</a:t>
            </a:r>
          </a:p>
          <a:p>
            <a:endParaRPr lang="en-US" dirty="0">
              <a:solidFill>
                <a:schemeClr val="tx2">
                  <a:lumMod val="10000"/>
                </a:schemeClr>
              </a:solidFill>
            </a:endParaRPr>
          </a:p>
        </p:txBody>
      </p:sp>
      <p:pic>
        <p:nvPicPr>
          <p:cNvPr id="6" name="Picture 5" descr="11165962_937322872992849_400644514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247" y="8145201"/>
            <a:ext cx="5081952" cy="1464198"/>
          </a:xfrm>
          <a:prstGeom prst="rect">
            <a:avLst/>
          </a:prstGeom>
        </p:spPr>
      </p:pic>
      <p:pic>
        <p:nvPicPr>
          <p:cNvPr id="63" name="screenShot2.png"/>
          <p:cNvPicPr/>
          <p:nvPr/>
        </p:nvPicPr>
        <p:blipFill>
          <a:blip r:embed="rId5">
            <a:extLst/>
          </a:blip>
          <a:srcRect/>
          <a:stretch>
            <a:fillRect/>
          </a:stretch>
        </p:blipFill>
        <p:spPr>
          <a:xfrm>
            <a:off x="7480247" y="4427629"/>
            <a:ext cx="5081952" cy="359018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p:nvPr/>
        </p:nvSpPr>
        <p:spPr>
          <a:xfrm>
            <a:off x="952500" y="747256"/>
            <a:ext cx="9038790"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a:solidFill>
                  <a:srgbClr val="000000"/>
                </a:solidFill>
              </a:defRPr>
            </a:lvl1pPr>
          </a:lstStyle>
          <a:p>
            <a:pPr lvl="0">
              <a:defRPr sz="1800"/>
            </a:pPr>
            <a:r>
              <a:rPr lang="en-US" sz="6000" dirty="0" smtClean="0"/>
              <a:t>Activities in Syria and Iraq</a:t>
            </a:r>
            <a:endParaRPr sz="6000" dirty="0"/>
          </a:p>
        </p:txBody>
      </p:sp>
      <p:sp>
        <p:nvSpPr>
          <p:cNvPr id="3" name="Text Placeholder 2"/>
          <p:cNvSpPr>
            <a:spLocks noGrp="1"/>
          </p:cNvSpPr>
          <p:nvPr>
            <p:ph type="body" idx="1"/>
          </p:nvPr>
        </p:nvSpPr>
        <p:spPr/>
        <p:txBody>
          <a:bodyPr anchor="t"/>
          <a:lstStyle/>
          <a:p>
            <a:pPr marL="187451" lvl="1" indent="-214884" defTabSz="274574">
              <a:spcBef>
                <a:spcPts val="1900"/>
              </a:spcBef>
              <a:defRPr sz="1800">
                <a:solidFill>
                  <a:srgbClr val="000000"/>
                </a:solidFill>
              </a:defRPr>
            </a:pPr>
            <a:r>
              <a:rPr lang="en-US" sz="1786" dirty="0"/>
              <a:t>Activity while in Syria and </a:t>
            </a:r>
            <a:r>
              <a:rPr lang="en-US" sz="1786" dirty="0" smtClean="0"/>
              <a:t>Iraq can be useful in identifying:</a:t>
            </a:r>
            <a:endParaRPr lang="en-US" sz="1786" dirty="0"/>
          </a:p>
          <a:p>
            <a:pPr marL="644651" lvl="2" indent="-214884" defTabSz="274574">
              <a:spcBef>
                <a:spcPts val="1900"/>
              </a:spcBef>
              <a:defRPr sz="1800">
                <a:solidFill>
                  <a:srgbClr val="000000"/>
                </a:solidFill>
              </a:defRPr>
            </a:pPr>
            <a:r>
              <a:rPr lang="en-US" sz="1786" dirty="0" smtClean="0"/>
              <a:t>Weapons operated by foreign fighters, which can then be used to assess the potential threat posed by foreign fighters</a:t>
            </a:r>
          </a:p>
          <a:p>
            <a:pPr marL="644651" lvl="2" indent="-214884" defTabSz="274574">
              <a:spcBef>
                <a:spcPts val="1900"/>
              </a:spcBef>
              <a:defRPr sz="1800">
                <a:solidFill>
                  <a:srgbClr val="000000"/>
                </a:solidFill>
              </a:defRPr>
            </a:pPr>
            <a:r>
              <a:rPr lang="en-US" sz="1786" dirty="0" smtClean="0"/>
              <a:t>Locations visited by foreign fighters</a:t>
            </a:r>
            <a:endParaRPr lang="en-US" sz="1786" dirty="0"/>
          </a:p>
          <a:p>
            <a:pPr marL="644651" lvl="2" indent="-214884" defTabSz="274574">
              <a:spcBef>
                <a:spcPts val="1900"/>
              </a:spcBef>
              <a:defRPr sz="1800">
                <a:solidFill>
                  <a:srgbClr val="000000"/>
                </a:solidFill>
              </a:defRPr>
            </a:pPr>
            <a:r>
              <a:rPr lang="en-US" sz="1786" dirty="0" smtClean="0"/>
              <a:t>Potential crimes committed while abroad.</a:t>
            </a:r>
            <a:endParaRPr lang="en-US" sz="1786" dirty="0"/>
          </a:p>
          <a:p>
            <a:endParaRPr lang="en-US" dirty="0">
              <a:solidFill>
                <a:srgbClr val="151618"/>
              </a:solidFill>
            </a:endParaRPr>
          </a:p>
        </p:txBody>
      </p:sp>
      <p:pic>
        <p:nvPicPr>
          <p:cNvPr id="4" name="Picture 3" descr="Screen Shot 2015-02-23 at 11.47.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383" y="1773178"/>
            <a:ext cx="3763455" cy="4625181"/>
          </a:xfrm>
          <a:prstGeom prst="rect">
            <a:avLst/>
          </a:prstGeom>
        </p:spPr>
      </p:pic>
      <p:pic>
        <p:nvPicPr>
          <p:cNvPr id="5" name="Picture 4" descr="Screen Shot 2015-02-23 at 11.54.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57" y="6271218"/>
            <a:ext cx="6637562" cy="1811594"/>
          </a:xfrm>
          <a:prstGeom prst="rect">
            <a:avLst/>
          </a:prstGeom>
        </p:spPr>
      </p:pic>
      <p:pic>
        <p:nvPicPr>
          <p:cNvPr id="6" name="Picture 5" descr="Screen Shot 2015-02-23 at 11.55.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5383" y="6647712"/>
            <a:ext cx="4267200" cy="1435100"/>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26.jpg"/>
          <p:cNvPicPr/>
          <p:nvPr/>
        </p:nvPicPr>
        <p:blipFill>
          <a:blip r:embed="rId2">
            <a:extLst/>
          </a:blip>
          <a:stretch>
            <a:fillRect/>
          </a:stretch>
        </p:blipFill>
        <p:spPr>
          <a:xfrm>
            <a:off x="4765886" y="2590799"/>
            <a:ext cx="3702708" cy="2973510"/>
          </a:xfrm>
          <a:prstGeom prst="rect">
            <a:avLst/>
          </a:prstGeom>
          <a:ln w="12700">
            <a:miter lim="400000"/>
          </a:ln>
        </p:spPr>
      </p:pic>
      <p:pic>
        <p:nvPicPr>
          <p:cNvPr id="69" name="image27.jpg"/>
          <p:cNvPicPr/>
          <p:nvPr/>
        </p:nvPicPr>
        <p:blipFill>
          <a:blip r:embed="rId3">
            <a:extLst/>
          </a:blip>
          <a:stretch>
            <a:fillRect/>
          </a:stretch>
        </p:blipFill>
        <p:spPr>
          <a:xfrm>
            <a:off x="1508743" y="5867873"/>
            <a:ext cx="5005805" cy="3580175"/>
          </a:xfrm>
          <a:prstGeom prst="rect">
            <a:avLst/>
          </a:prstGeom>
          <a:ln w="12700">
            <a:miter lim="400000"/>
          </a:ln>
        </p:spPr>
      </p:pic>
      <p:pic>
        <p:nvPicPr>
          <p:cNvPr id="70" name="image28.jpg"/>
          <p:cNvPicPr/>
          <p:nvPr/>
        </p:nvPicPr>
        <p:blipFill>
          <a:blip r:embed="rId4">
            <a:extLst/>
          </a:blip>
          <a:stretch>
            <a:fillRect/>
          </a:stretch>
        </p:blipFill>
        <p:spPr>
          <a:xfrm>
            <a:off x="7414573" y="5867873"/>
            <a:ext cx="4225616" cy="3580175"/>
          </a:xfrm>
          <a:prstGeom prst="rect">
            <a:avLst/>
          </a:prstGeom>
          <a:ln w="12700">
            <a:miter lim="400000"/>
          </a:ln>
        </p:spPr>
      </p:pic>
      <p:sp>
        <p:nvSpPr>
          <p:cNvPr id="71" name="Shape 71"/>
          <p:cNvSpPr/>
          <p:nvPr/>
        </p:nvSpPr>
        <p:spPr>
          <a:xfrm>
            <a:off x="1170040" y="868465"/>
            <a:ext cx="9038790"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a:solidFill>
                  <a:srgbClr val="000000"/>
                </a:solidFill>
              </a:defRPr>
            </a:lvl1pPr>
          </a:lstStyle>
          <a:p>
            <a:pPr lvl="0">
              <a:defRPr sz="1800"/>
            </a:pPr>
            <a:r>
              <a:rPr lang="en-US" sz="6000" dirty="0" smtClean="0"/>
              <a:t>Activities in Syria and Iraq</a:t>
            </a:r>
            <a:endParaRPr sz="6000" dirty="0"/>
          </a:p>
        </p:txBody>
      </p:sp>
    </p:spTree>
    <p:extLst>
      <p:ext uri="{BB962C8B-B14F-4D97-AF65-F5344CB8AC3E}">
        <p14:creationId xmlns:p14="http://schemas.microsoft.com/office/powerpoint/2010/main" val="278465495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sldNum" sz="quarter" idx="2"/>
          </p:nvPr>
        </p:nvSpPr>
        <p:spPr>
          <a:xfrm>
            <a:off x="9320107" y="8854467"/>
            <a:ext cx="3034454" cy="371349"/>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lvl="0">
              <a:defRPr sz="1800">
                <a:solidFill>
                  <a:srgbClr val="000000"/>
                </a:solidFill>
              </a:defRPr>
            </a:pPr>
            <a:fld id="{86CB4B4D-7CA3-9044-876B-883B54F8677D}" type="slidenum">
              <a:rPr sz="1600">
                <a:solidFill>
                  <a:srgbClr val="888888"/>
                </a:solidFill>
              </a:rPr>
              <a:t>15</a:t>
            </a:fld>
            <a:endParaRPr sz="1600">
              <a:solidFill>
                <a:srgbClr val="888888"/>
              </a:solidFill>
            </a:endParaRPr>
          </a:p>
        </p:txBody>
      </p:sp>
      <p:pic>
        <p:nvPicPr>
          <p:cNvPr id="77" name="image31.jpg"/>
          <p:cNvPicPr/>
          <p:nvPr/>
        </p:nvPicPr>
        <p:blipFill>
          <a:blip r:embed="rId2">
            <a:extLst/>
          </a:blip>
          <a:stretch>
            <a:fillRect/>
          </a:stretch>
        </p:blipFill>
        <p:spPr>
          <a:xfrm>
            <a:off x="6838204" y="5802341"/>
            <a:ext cx="3500895" cy="2032796"/>
          </a:xfrm>
          <a:prstGeom prst="rect">
            <a:avLst/>
          </a:prstGeom>
          <a:ln w="12700">
            <a:miter lim="400000"/>
          </a:ln>
        </p:spPr>
      </p:pic>
      <p:pic>
        <p:nvPicPr>
          <p:cNvPr id="78" name="image32.jpg"/>
          <p:cNvPicPr/>
          <p:nvPr/>
        </p:nvPicPr>
        <p:blipFill>
          <a:blip r:embed="rId3">
            <a:extLst/>
          </a:blip>
          <a:stretch>
            <a:fillRect/>
          </a:stretch>
        </p:blipFill>
        <p:spPr>
          <a:xfrm>
            <a:off x="6819277" y="8021222"/>
            <a:ext cx="4386327" cy="1666490"/>
          </a:xfrm>
          <a:prstGeom prst="rect">
            <a:avLst/>
          </a:prstGeom>
          <a:ln w="12700">
            <a:miter lim="400000"/>
          </a:ln>
        </p:spPr>
      </p:pic>
      <p:pic>
        <p:nvPicPr>
          <p:cNvPr id="79" name="image30.jpg"/>
          <p:cNvPicPr/>
          <p:nvPr/>
        </p:nvPicPr>
        <p:blipFill>
          <a:blip r:embed="rId4">
            <a:extLst/>
          </a:blip>
          <a:stretch>
            <a:fillRect/>
          </a:stretch>
        </p:blipFill>
        <p:spPr>
          <a:xfrm>
            <a:off x="6838204" y="1985233"/>
            <a:ext cx="3731705" cy="3660816"/>
          </a:xfrm>
          <a:prstGeom prst="rect">
            <a:avLst/>
          </a:prstGeom>
          <a:ln w="12700">
            <a:miter lim="400000"/>
          </a:ln>
        </p:spPr>
      </p:pic>
      <p:pic>
        <p:nvPicPr>
          <p:cNvPr id="80" name="image29.jpg"/>
          <p:cNvPicPr/>
          <p:nvPr/>
        </p:nvPicPr>
        <p:blipFill>
          <a:blip r:embed="rId5">
            <a:extLst/>
          </a:blip>
          <a:stretch>
            <a:fillRect/>
          </a:stretch>
        </p:blipFill>
        <p:spPr>
          <a:xfrm>
            <a:off x="1318603" y="1789869"/>
            <a:ext cx="2664736" cy="3856180"/>
          </a:xfrm>
          <a:prstGeom prst="rect">
            <a:avLst/>
          </a:prstGeom>
          <a:ln w="12700">
            <a:miter lim="400000"/>
          </a:ln>
        </p:spPr>
      </p:pic>
      <p:pic>
        <p:nvPicPr>
          <p:cNvPr id="81" name="Screen Shot 2014-01-07 at 3.41.03 PM.png"/>
          <p:cNvPicPr/>
          <p:nvPr/>
        </p:nvPicPr>
        <p:blipFill>
          <a:blip r:embed="rId6">
            <a:extLst/>
          </a:blip>
          <a:stretch>
            <a:fillRect/>
          </a:stretch>
        </p:blipFill>
        <p:spPr>
          <a:xfrm>
            <a:off x="1455367" y="6017243"/>
            <a:ext cx="2748043" cy="3208573"/>
          </a:xfrm>
          <a:prstGeom prst="rect">
            <a:avLst/>
          </a:prstGeom>
          <a:ln w="12700">
            <a:miter lim="400000"/>
          </a:ln>
        </p:spPr>
      </p:pic>
      <p:sp>
        <p:nvSpPr>
          <p:cNvPr id="9" name="Shape 71"/>
          <p:cNvSpPr/>
          <p:nvPr/>
        </p:nvSpPr>
        <p:spPr>
          <a:xfrm>
            <a:off x="1300309" y="414619"/>
            <a:ext cx="9038790" cy="102592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a:solidFill>
                  <a:srgbClr val="000000"/>
                </a:solidFill>
              </a:defRPr>
            </a:lvl1pPr>
          </a:lstStyle>
          <a:p>
            <a:pPr lvl="0">
              <a:defRPr sz="1800"/>
            </a:pPr>
            <a:r>
              <a:rPr lang="en-US" sz="6000" dirty="0" smtClean="0"/>
              <a:t>Activities in Syria and Iraq</a:t>
            </a:r>
            <a:endParaRPr sz="60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normAutofit/>
          </a:bodyPr>
          <a:lstStyle>
            <a:lvl1pPr>
              <a:defRPr>
                <a:solidFill>
                  <a:srgbClr val="000000"/>
                </a:solidFill>
              </a:defRPr>
            </a:lvl1pPr>
          </a:lstStyle>
          <a:p>
            <a:pPr lvl="0" algn="l">
              <a:defRPr sz="1800"/>
            </a:pPr>
            <a:r>
              <a:rPr lang="en-US" sz="6000" dirty="0" smtClean="0"/>
              <a:t>Concluding Thoughts</a:t>
            </a:r>
            <a:endParaRPr sz="6000" dirty="0"/>
          </a:p>
        </p:txBody>
      </p:sp>
      <p:sp>
        <p:nvSpPr>
          <p:cNvPr id="86" name="Shape 86"/>
          <p:cNvSpPr>
            <a:spLocks noGrp="1"/>
          </p:cNvSpPr>
          <p:nvPr>
            <p:ph type="body" idx="1"/>
          </p:nvPr>
        </p:nvSpPr>
        <p:spPr>
          <a:xfrm>
            <a:off x="952499" y="2590800"/>
            <a:ext cx="9970685" cy="6286500"/>
          </a:xfrm>
          <a:prstGeom prst="rect">
            <a:avLst/>
          </a:prstGeom>
        </p:spPr>
        <p:txBody>
          <a:bodyPr anchor="t">
            <a:normAutofit/>
          </a:bodyPr>
          <a:lstStyle/>
          <a:p>
            <a:pPr marL="354329" lvl="0" indent="-354329" algn="l" defTabSz="543305">
              <a:spcBef>
                <a:spcPts val="3500"/>
              </a:spcBef>
              <a:defRPr sz="1800">
                <a:solidFill>
                  <a:srgbClr val="000000"/>
                </a:solidFill>
              </a:defRPr>
            </a:pPr>
            <a:r>
              <a:rPr lang="en-US" sz="2604" dirty="0" smtClean="0"/>
              <a:t>Foreign fighter phenomenon has expanded enormously in the last two years, leaving the LE/Intel communities with a vast problem set that isn’t going away in the near-term.</a:t>
            </a:r>
          </a:p>
          <a:p>
            <a:pPr marL="354329" lvl="0" indent="-354329" algn="l" defTabSz="543305">
              <a:spcBef>
                <a:spcPts val="3500"/>
              </a:spcBef>
              <a:defRPr sz="1800">
                <a:solidFill>
                  <a:srgbClr val="000000"/>
                </a:solidFill>
              </a:defRPr>
            </a:pPr>
            <a:r>
              <a:rPr lang="en-US" sz="2604" dirty="0" smtClean="0"/>
              <a:t>SOCMINT is one of the seminal challenges for these communities, especially the around questions of data collection, integration, and analysis.</a:t>
            </a:r>
          </a:p>
          <a:p>
            <a:pPr marL="354329" lvl="0" indent="-354329" algn="l" defTabSz="543305">
              <a:spcBef>
                <a:spcPts val="3500"/>
              </a:spcBef>
              <a:defRPr sz="1800">
                <a:solidFill>
                  <a:srgbClr val="000000"/>
                </a:solidFill>
              </a:defRPr>
            </a:pPr>
            <a:r>
              <a:rPr lang="en-US" sz="2604" dirty="0" smtClean="0"/>
              <a:t>Partnering with the academic and private sectors is key – both sectors have a entrepreneurial spirit about knowledge production.</a:t>
            </a:r>
          </a:p>
          <a:p>
            <a:pPr marL="354329" lvl="0" indent="-354329" algn="l" defTabSz="543305">
              <a:spcBef>
                <a:spcPts val="3500"/>
              </a:spcBef>
              <a:defRPr sz="1800">
                <a:solidFill>
                  <a:srgbClr val="000000"/>
                </a:solidFill>
              </a:defRPr>
            </a:pPr>
            <a:r>
              <a:rPr lang="en-US" sz="2604" dirty="0" smtClean="0"/>
              <a:t>Encourage tinkering, create spaces within your community for the types of experimentation that acknowledge the importance of failure in discovering new answers to complex problems.</a:t>
            </a:r>
          </a:p>
          <a:p>
            <a:pPr marL="354329" lvl="0" indent="-354329" algn="l" defTabSz="543305">
              <a:spcBef>
                <a:spcPts val="3500"/>
              </a:spcBef>
              <a:defRPr sz="1800">
                <a:solidFill>
                  <a:srgbClr val="000000"/>
                </a:solidFill>
              </a:defRPr>
            </a:pPr>
            <a:endParaRPr lang="en-US" sz="2604" dirty="0" smtClean="0"/>
          </a:p>
          <a:p>
            <a:pPr marL="354329" indent="-354329" algn="l" defTabSz="543305">
              <a:spcBef>
                <a:spcPts val="3500"/>
              </a:spcBef>
              <a:defRPr sz="1800">
                <a:solidFill>
                  <a:srgbClr val="000000"/>
                </a:solidFill>
              </a:defRPr>
            </a:pPr>
            <a:endParaRPr lang="en-US" sz="2604" dirty="0"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normAutofit/>
          </a:bodyPr>
          <a:lstStyle>
            <a:lvl1pPr>
              <a:defRPr>
                <a:solidFill>
                  <a:srgbClr val="000000"/>
                </a:solidFill>
              </a:defRPr>
            </a:lvl1pPr>
          </a:lstStyle>
          <a:p>
            <a:pPr lvl="0" algn="l">
              <a:defRPr sz="1800"/>
            </a:pPr>
            <a:r>
              <a:rPr lang="en-US" sz="6000" dirty="0" smtClean="0"/>
              <a:t>Focal Points</a:t>
            </a:r>
            <a:endParaRPr sz="6000" dirty="0"/>
          </a:p>
        </p:txBody>
      </p:sp>
      <p:sp>
        <p:nvSpPr>
          <p:cNvPr id="43" name="Shape 43"/>
          <p:cNvSpPr>
            <a:spLocks noGrp="1"/>
          </p:cNvSpPr>
          <p:nvPr>
            <p:ph type="body" idx="1"/>
          </p:nvPr>
        </p:nvSpPr>
        <p:spPr>
          <a:prstGeom prst="rect">
            <a:avLst/>
          </a:prstGeom>
        </p:spPr>
        <p:txBody>
          <a:bodyPr anchor="t">
            <a:normAutofit/>
          </a:bodyPr>
          <a:lstStyle/>
          <a:p>
            <a:pPr lvl="1" defTabSz="274574">
              <a:spcBef>
                <a:spcPts val="1900"/>
              </a:spcBef>
              <a:defRPr sz="1800">
                <a:solidFill>
                  <a:srgbClr val="000000"/>
                </a:solidFill>
              </a:defRPr>
            </a:pPr>
            <a:r>
              <a:rPr lang="en-US" sz="3600" dirty="0" smtClean="0"/>
              <a:t>Estimates and demographics</a:t>
            </a:r>
            <a:endParaRPr lang="en-US" sz="3600" dirty="0"/>
          </a:p>
          <a:p>
            <a:pPr lvl="1" defTabSz="274574">
              <a:spcBef>
                <a:spcPts val="1900"/>
              </a:spcBef>
              <a:defRPr sz="1800">
                <a:solidFill>
                  <a:srgbClr val="000000"/>
                </a:solidFill>
              </a:defRPr>
            </a:pPr>
            <a:r>
              <a:rPr lang="en-US" sz="3600" dirty="0" smtClean="0"/>
              <a:t>Embracing SOCMINT</a:t>
            </a:r>
          </a:p>
          <a:p>
            <a:pPr lvl="2" defTabSz="274574">
              <a:spcBef>
                <a:spcPts val="1900"/>
              </a:spcBef>
              <a:defRPr sz="1800">
                <a:solidFill>
                  <a:srgbClr val="000000"/>
                </a:solidFill>
              </a:defRPr>
            </a:pPr>
            <a:r>
              <a:rPr sz="3600" dirty="0" smtClean="0"/>
              <a:t>Finding fighters </a:t>
            </a:r>
            <a:r>
              <a:rPr sz="3600" dirty="0"/>
              <a:t>through social </a:t>
            </a:r>
            <a:r>
              <a:rPr sz="3600" dirty="0" smtClean="0"/>
              <a:t>network</a:t>
            </a:r>
            <a:r>
              <a:rPr lang="en-US" sz="3600" dirty="0" smtClean="0"/>
              <a:t>s</a:t>
            </a:r>
          </a:p>
          <a:p>
            <a:pPr lvl="2" defTabSz="274574">
              <a:spcBef>
                <a:spcPts val="1900"/>
              </a:spcBef>
              <a:defRPr sz="1800">
                <a:solidFill>
                  <a:srgbClr val="000000"/>
                </a:solidFill>
              </a:defRPr>
            </a:pPr>
            <a:r>
              <a:rPr sz="3600" dirty="0" smtClean="0"/>
              <a:t>Radicali</a:t>
            </a:r>
            <a:r>
              <a:rPr lang="en-US" sz="3600" dirty="0" smtClean="0"/>
              <a:t>z</a:t>
            </a:r>
            <a:r>
              <a:rPr sz="3600" dirty="0" smtClean="0"/>
              <a:t>ation</a:t>
            </a:r>
            <a:endParaRPr sz="3600" dirty="0"/>
          </a:p>
          <a:p>
            <a:pPr marL="1200150" lvl="3" indent="-285750" defTabSz="274574">
              <a:spcBef>
                <a:spcPts val="1900"/>
              </a:spcBef>
              <a:defRPr sz="1800">
                <a:solidFill>
                  <a:srgbClr val="000000"/>
                </a:solidFill>
              </a:defRPr>
            </a:pPr>
            <a:r>
              <a:rPr lang="en-US" sz="3600" dirty="0" smtClean="0"/>
              <a:t> Activities in Syria and Iraq</a:t>
            </a:r>
          </a:p>
          <a:p>
            <a:pPr marL="742950" lvl="2" indent="-285750" defTabSz="274574">
              <a:spcBef>
                <a:spcPts val="1900"/>
              </a:spcBef>
              <a:defRPr sz="1800">
                <a:solidFill>
                  <a:srgbClr val="000000"/>
                </a:solidFill>
              </a:defRPr>
            </a:pPr>
            <a:r>
              <a:rPr lang="en-US" sz="3600" dirty="0" smtClean="0"/>
              <a:t>Concluding thoughts</a:t>
            </a:r>
          </a:p>
          <a:p>
            <a:pPr marL="742950" lvl="2" indent="-285750" defTabSz="274574">
              <a:spcBef>
                <a:spcPts val="1900"/>
              </a:spcBef>
              <a:defRPr sz="1800">
                <a:solidFill>
                  <a:srgbClr val="000000"/>
                </a:solidFill>
              </a:defRPr>
            </a:pPr>
            <a:endParaRPr lang="en-US" sz="3600" dirty="0" smtClean="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smtClean="0">
                <a:solidFill>
                  <a:schemeClr val="bg2">
                    <a:lumMod val="10000"/>
                  </a:schemeClr>
                </a:solidFill>
              </a:rPr>
              <a:t>Latest Estimates</a:t>
            </a:r>
            <a:endParaRPr lang="en-US" sz="6000" dirty="0">
              <a:solidFill>
                <a:schemeClr val="bg2">
                  <a:lumMod val="10000"/>
                </a:schemeClr>
              </a:solidFill>
            </a:endParaRPr>
          </a:p>
        </p:txBody>
      </p:sp>
      <p:sp>
        <p:nvSpPr>
          <p:cNvPr id="3" name="Text Placeholder 2"/>
          <p:cNvSpPr>
            <a:spLocks noGrp="1"/>
          </p:cNvSpPr>
          <p:nvPr>
            <p:ph type="body" idx="1"/>
          </p:nvPr>
        </p:nvSpPr>
        <p:spPr/>
        <p:txBody>
          <a:bodyPr anchor="t">
            <a:normAutofit fontScale="70000" lnSpcReduction="20000"/>
          </a:bodyPr>
          <a:lstStyle/>
          <a:p>
            <a:pPr algn="l"/>
            <a:r>
              <a:rPr lang="en-US" dirty="0" smtClean="0">
                <a:solidFill>
                  <a:schemeClr val="bg2">
                    <a:lumMod val="10000"/>
                  </a:schemeClr>
                </a:solidFill>
              </a:rPr>
              <a:t>~20,000 fighters from 50 countries</a:t>
            </a:r>
          </a:p>
          <a:p>
            <a:pPr algn="l"/>
            <a:r>
              <a:rPr lang="en-US" dirty="0" smtClean="0">
                <a:solidFill>
                  <a:schemeClr val="bg2">
                    <a:lumMod val="10000"/>
                  </a:schemeClr>
                </a:solidFill>
              </a:rPr>
              <a:t>Over a fifth come from Western Europe, Australia, Canada, New Zealand, and the United States of America</a:t>
            </a:r>
          </a:p>
          <a:p>
            <a:pPr algn="l"/>
            <a:r>
              <a:rPr lang="en-US" dirty="0" smtClean="0">
                <a:solidFill>
                  <a:schemeClr val="bg2">
                    <a:lumMod val="10000"/>
                  </a:schemeClr>
                </a:solidFill>
              </a:rPr>
              <a:t>Largest contingents (raw):</a:t>
            </a:r>
            <a:endParaRPr lang="en-US" dirty="0">
              <a:solidFill>
                <a:schemeClr val="bg2">
                  <a:lumMod val="10000"/>
                </a:schemeClr>
              </a:solidFill>
            </a:endParaRPr>
          </a:p>
          <a:p>
            <a:pPr lvl="1" algn="l">
              <a:lnSpc>
                <a:spcPct val="50000"/>
              </a:lnSpc>
            </a:pPr>
            <a:r>
              <a:rPr lang="en-US" dirty="0" smtClean="0">
                <a:solidFill>
                  <a:schemeClr val="bg2">
                    <a:lumMod val="10000"/>
                  </a:schemeClr>
                </a:solidFill>
              </a:rPr>
              <a:t>France – 1,200</a:t>
            </a:r>
          </a:p>
          <a:p>
            <a:pPr lvl="1" algn="l">
              <a:lnSpc>
                <a:spcPct val="50000"/>
              </a:lnSpc>
            </a:pPr>
            <a:r>
              <a:rPr lang="en-US" dirty="0" smtClean="0">
                <a:solidFill>
                  <a:schemeClr val="bg2">
                    <a:lumMod val="10000"/>
                  </a:schemeClr>
                </a:solidFill>
              </a:rPr>
              <a:t>United Kingdom – 600</a:t>
            </a:r>
          </a:p>
          <a:p>
            <a:pPr lvl="1" algn="l">
              <a:lnSpc>
                <a:spcPct val="50000"/>
              </a:lnSpc>
            </a:pPr>
            <a:r>
              <a:rPr lang="en-US" dirty="0" smtClean="0">
                <a:solidFill>
                  <a:schemeClr val="bg2">
                    <a:lumMod val="10000"/>
                  </a:schemeClr>
                </a:solidFill>
              </a:rPr>
              <a:t>Germany – 600</a:t>
            </a:r>
          </a:p>
          <a:p>
            <a:pPr algn="l">
              <a:lnSpc>
                <a:spcPct val="50000"/>
              </a:lnSpc>
            </a:pPr>
            <a:r>
              <a:rPr lang="en-US" dirty="0" smtClean="0">
                <a:solidFill>
                  <a:schemeClr val="bg2">
                    <a:lumMod val="10000"/>
                  </a:schemeClr>
                </a:solidFill>
              </a:rPr>
              <a:t>Most heavily affected (per capita</a:t>
            </a:r>
            <a:r>
              <a:rPr lang="en-US" dirty="0">
                <a:solidFill>
                  <a:schemeClr val="bg2">
                    <a:lumMod val="10000"/>
                  </a:schemeClr>
                </a:solidFill>
              </a:rPr>
              <a:t> </a:t>
            </a:r>
            <a:r>
              <a:rPr lang="en-US" dirty="0" smtClean="0">
                <a:solidFill>
                  <a:schemeClr val="bg2">
                    <a:lumMod val="10000"/>
                  </a:schemeClr>
                </a:solidFill>
              </a:rPr>
              <a:t>- millions):</a:t>
            </a:r>
          </a:p>
          <a:p>
            <a:pPr lvl="1" algn="l">
              <a:lnSpc>
                <a:spcPct val="50000"/>
              </a:lnSpc>
            </a:pPr>
            <a:r>
              <a:rPr lang="en-US" dirty="0" smtClean="0">
                <a:solidFill>
                  <a:schemeClr val="bg2">
                    <a:lumMod val="10000"/>
                  </a:schemeClr>
                </a:solidFill>
              </a:rPr>
              <a:t>Belgium - 40</a:t>
            </a:r>
          </a:p>
          <a:p>
            <a:pPr lvl="1" algn="l">
              <a:lnSpc>
                <a:spcPct val="50000"/>
              </a:lnSpc>
            </a:pPr>
            <a:r>
              <a:rPr lang="en-US" dirty="0" smtClean="0">
                <a:solidFill>
                  <a:schemeClr val="bg2">
                    <a:lumMod val="10000"/>
                  </a:schemeClr>
                </a:solidFill>
              </a:rPr>
              <a:t>Denmark - 27</a:t>
            </a:r>
          </a:p>
          <a:p>
            <a:pPr lvl="1" algn="l">
              <a:lnSpc>
                <a:spcPct val="50000"/>
              </a:lnSpc>
            </a:pPr>
            <a:r>
              <a:rPr lang="en-US" dirty="0" smtClean="0">
                <a:solidFill>
                  <a:schemeClr val="bg2">
                    <a:lumMod val="10000"/>
                  </a:schemeClr>
                </a:solidFill>
              </a:rPr>
              <a:t>Sweden - 19</a:t>
            </a:r>
          </a:p>
          <a:p>
            <a:pPr lvl="1" algn="l">
              <a:lnSpc>
                <a:spcPct val="50000"/>
              </a:lnSpc>
            </a:pPr>
            <a:endParaRPr lang="en-US" dirty="0" smtClean="0">
              <a:solidFill>
                <a:schemeClr val="bg2">
                  <a:lumMod val="10000"/>
                </a:schemeClr>
              </a:solidFill>
            </a:endParaRPr>
          </a:p>
        </p:txBody>
      </p:sp>
      <p:pic>
        <p:nvPicPr>
          <p:cNvPr id="8" name="Picture 7" descr="image (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066" y="2527300"/>
            <a:ext cx="4970234" cy="3132109"/>
          </a:xfrm>
          <a:prstGeom prst="rect">
            <a:avLst/>
          </a:prstGeom>
        </p:spPr>
      </p:pic>
    </p:spTree>
    <p:extLst>
      <p:ext uri="{BB962C8B-B14F-4D97-AF65-F5344CB8AC3E}">
        <p14:creationId xmlns:p14="http://schemas.microsoft.com/office/powerpoint/2010/main" val="292085886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smtClean="0">
                <a:solidFill>
                  <a:schemeClr val="bg2">
                    <a:lumMod val="10000"/>
                  </a:schemeClr>
                </a:solidFill>
              </a:rPr>
              <a:t>Latest Estimates</a:t>
            </a:r>
            <a:endParaRPr lang="en-US" sz="6000" dirty="0">
              <a:solidFill>
                <a:schemeClr val="bg2">
                  <a:lumMod val="10000"/>
                </a:schemeClr>
              </a:solidFill>
            </a:endParaRPr>
          </a:p>
        </p:txBody>
      </p:sp>
      <p:sp>
        <p:nvSpPr>
          <p:cNvPr id="3" name="Text Placeholder 2"/>
          <p:cNvSpPr>
            <a:spLocks noGrp="1"/>
          </p:cNvSpPr>
          <p:nvPr>
            <p:ph type="body" idx="1"/>
          </p:nvPr>
        </p:nvSpPr>
        <p:spPr/>
        <p:txBody>
          <a:bodyPr/>
          <a:lstStyle/>
          <a:p>
            <a:endParaRPr lang="en-US" dirty="0"/>
          </a:p>
        </p:txBody>
      </p:sp>
      <p:pic>
        <p:nvPicPr>
          <p:cNvPr id="5" name="Picture 4" descr="image (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9" y="2469937"/>
            <a:ext cx="11473323" cy="6581702"/>
          </a:xfrm>
          <a:prstGeom prst="rect">
            <a:avLst/>
          </a:prstGeom>
        </p:spPr>
      </p:pic>
    </p:spTree>
    <p:extLst>
      <p:ext uri="{BB962C8B-B14F-4D97-AF65-F5344CB8AC3E}">
        <p14:creationId xmlns:p14="http://schemas.microsoft.com/office/powerpoint/2010/main" val="269291853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smtClean="0">
                <a:solidFill>
                  <a:srgbClr val="151618"/>
                </a:solidFill>
              </a:rPr>
              <a:t>Demographics</a:t>
            </a:r>
            <a:endParaRPr lang="en-US" sz="6000" dirty="0">
              <a:solidFill>
                <a:srgbClr val="151618"/>
              </a:solidFill>
            </a:endParaRPr>
          </a:p>
        </p:txBody>
      </p:sp>
      <p:sp>
        <p:nvSpPr>
          <p:cNvPr id="3" name="Text Placeholder 2"/>
          <p:cNvSpPr>
            <a:spLocks noGrp="1"/>
          </p:cNvSpPr>
          <p:nvPr>
            <p:ph type="body" idx="1"/>
          </p:nvPr>
        </p:nvSpPr>
        <p:spPr/>
        <p:txBody>
          <a:bodyPr/>
          <a:lstStyle/>
          <a:p>
            <a:endParaRPr lang="en-US" dirty="0"/>
          </a:p>
        </p:txBody>
      </p:sp>
      <p:pic>
        <p:nvPicPr>
          <p:cNvPr id="4" name="Picture 3" descr="image (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47" y="6127373"/>
            <a:ext cx="5218512" cy="3133963"/>
          </a:xfrm>
          <a:prstGeom prst="rect">
            <a:avLst/>
          </a:prstGeom>
        </p:spPr>
      </p:pic>
      <p:pic>
        <p:nvPicPr>
          <p:cNvPr id="6" name="Picture 5" descr="image (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320" y="2394719"/>
            <a:ext cx="5391133" cy="3252160"/>
          </a:xfrm>
          <a:prstGeom prst="rect">
            <a:avLst/>
          </a:prstGeom>
        </p:spPr>
      </p:pic>
      <p:pic>
        <p:nvPicPr>
          <p:cNvPr id="7" name="Picture 6" descr="image (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247" y="2394719"/>
            <a:ext cx="5218512" cy="3252160"/>
          </a:xfrm>
          <a:prstGeom prst="rect">
            <a:avLst/>
          </a:prstGeom>
        </p:spPr>
      </p:pic>
      <p:pic>
        <p:nvPicPr>
          <p:cNvPr id="5" name="Picture 4" descr="ima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6320" y="6127373"/>
            <a:ext cx="5391133" cy="3123767"/>
          </a:xfrm>
          <a:prstGeom prst="rect">
            <a:avLst/>
          </a:prstGeom>
        </p:spPr>
      </p:pic>
    </p:spTree>
    <p:extLst>
      <p:ext uri="{BB962C8B-B14F-4D97-AF65-F5344CB8AC3E}">
        <p14:creationId xmlns:p14="http://schemas.microsoft.com/office/powerpoint/2010/main" val="184774406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000" dirty="0" smtClean="0">
                <a:solidFill>
                  <a:srgbClr val="151618"/>
                </a:solidFill>
              </a:rPr>
              <a:t>Embracing SOCMINT</a:t>
            </a:r>
            <a:endParaRPr lang="en-US" sz="6000" dirty="0">
              <a:solidFill>
                <a:srgbClr val="151618"/>
              </a:solidFill>
            </a:endParaRPr>
          </a:p>
        </p:txBody>
      </p:sp>
      <p:sp>
        <p:nvSpPr>
          <p:cNvPr id="3" name="Text Placeholder 2"/>
          <p:cNvSpPr>
            <a:spLocks noGrp="1"/>
          </p:cNvSpPr>
          <p:nvPr>
            <p:ph type="body" idx="1"/>
          </p:nvPr>
        </p:nvSpPr>
        <p:spPr/>
        <p:txBody>
          <a:bodyPr anchor="t">
            <a:normAutofit/>
          </a:bodyPr>
          <a:lstStyle/>
          <a:p>
            <a:r>
              <a:rPr lang="en-US" sz="3200" dirty="0" smtClean="0">
                <a:solidFill>
                  <a:srgbClr val="151618"/>
                </a:solidFill>
              </a:rPr>
              <a:t>Term coined in 2012 by Sir David </a:t>
            </a:r>
            <a:r>
              <a:rPr lang="en-US" sz="3200" dirty="0" err="1" smtClean="0">
                <a:solidFill>
                  <a:srgbClr val="151618"/>
                </a:solidFill>
              </a:rPr>
              <a:t>Omand</a:t>
            </a:r>
            <a:r>
              <a:rPr lang="en-US" sz="3200" dirty="0" smtClean="0">
                <a:solidFill>
                  <a:srgbClr val="151618"/>
                </a:solidFill>
              </a:rPr>
              <a:t>, Carl Miller, and Jamie Bartlett</a:t>
            </a:r>
          </a:p>
          <a:p>
            <a:r>
              <a:rPr lang="en-US" sz="3200" dirty="0" smtClean="0">
                <a:solidFill>
                  <a:srgbClr val="151618"/>
                </a:solidFill>
              </a:rPr>
              <a:t>“In </a:t>
            </a:r>
            <a:r>
              <a:rPr lang="en-US" sz="3200" dirty="0">
                <a:solidFill>
                  <a:srgbClr val="151618"/>
                </a:solidFill>
              </a:rPr>
              <a:t>an age of ubiquitous social media it is the responsibility of the security community to </a:t>
            </a:r>
            <a:r>
              <a:rPr lang="en-US" sz="3200" dirty="0" smtClean="0">
                <a:solidFill>
                  <a:srgbClr val="151618"/>
                </a:solidFill>
              </a:rPr>
              <a:t>admit SOCMINT </a:t>
            </a:r>
            <a:r>
              <a:rPr lang="en-US" sz="3200" dirty="0">
                <a:solidFill>
                  <a:srgbClr val="151618"/>
                </a:solidFill>
              </a:rPr>
              <a:t>into the national intelligence </a:t>
            </a:r>
            <a:r>
              <a:rPr lang="en-US" sz="3200" dirty="0" smtClean="0">
                <a:solidFill>
                  <a:srgbClr val="151618"/>
                </a:solidFill>
              </a:rPr>
              <a:t>framework”…</a:t>
            </a:r>
          </a:p>
          <a:p>
            <a:r>
              <a:rPr lang="en-US" sz="3200" b="1" i="1" dirty="0" smtClean="0">
                <a:solidFill>
                  <a:srgbClr val="151618"/>
                </a:solidFill>
              </a:rPr>
              <a:t>Only </a:t>
            </a:r>
            <a:r>
              <a:rPr lang="en-US" sz="3200" b="1" dirty="0" smtClean="0">
                <a:solidFill>
                  <a:srgbClr val="151618"/>
                </a:solidFill>
              </a:rPr>
              <a:t>if it rests on a solid methodological bedrock and moral hazards of collection can be managed.</a:t>
            </a:r>
          </a:p>
          <a:p>
            <a:r>
              <a:rPr lang="en-US" sz="3200" b="1" dirty="0" smtClean="0">
                <a:solidFill>
                  <a:srgbClr val="151618"/>
                </a:solidFill>
              </a:rPr>
              <a:t>One of the principal leadership challenges for intelligence and law enforcement agencies.</a:t>
            </a:r>
            <a:endParaRPr lang="en-US" sz="3200" b="1" dirty="0">
              <a:solidFill>
                <a:srgbClr val="151618"/>
              </a:solidFill>
            </a:endParaRPr>
          </a:p>
        </p:txBody>
      </p:sp>
    </p:spTree>
    <p:extLst>
      <p:ext uri="{BB962C8B-B14F-4D97-AF65-F5344CB8AC3E}">
        <p14:creationId xmlns:p14="http://schemas.microsoft.com/office/powerpoint/2010/main" val="7766011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normAutofit/>
          </a:bodyPr>
          <a:lstStyle>
            <a:lvl1pPr>
              <a:defRPr>
                <a:solidFill>
                  <a:srgbClr val="000000"/>
                </a:solidFill>
              </a:defRPr>
            </a:lvl1pPr>
          </a:lstStyle>
          <a:p>
            <a:pPr lvl="0" algn="l">
              <a:defRPr sz="1800"/>
            </a:pPr>
            <a:r>
              <a:rPr lang="en-US" sz="6000" dirty="0" smtClean="0"/>
              <a:t>Finding New Fighters</a:t>
            </a:r>
            <a:endParaRPr sz="6000" dirty="0"/>
          </a:p>
        </p:txBody>
      </p:sp>
      <p:sp>
        <p:nvSpPr>
          <p:cNvPr id="46" name="Shape 46"/>
          <p:cNvSpPr>
            <a:spLocks noGrp="1"/>
          </p:cNvSpPr>
          <p:nvPr>
            <p:ph type="body" idx="1"/>
          </p:nvPr>
        </p:nvSpPr>
        <p:spPr>
          <a:prstGeom prst="rect">
            <a:avLst/>
          </a:prstGeom>
        </p:spPr>
        <p:txBody>
          <a:bodyPr anchor="t">
            <a:normAutofit/>
          </a:bodyPr>
          <a:lstStyle/>
          <a:p>
            <a:pPr marL="899159" lvl="2" indent="-259079" defTabSz="397256">
              <a:spcBef>
                <a:spcPts val="2500"/>
              </a:spcBef>
              <a:defRPr sz="1800">
                <a:solidFill>
                  <a:srgbClr val="000000"/>
                </a:solidFill>
              </a:defRPr>
            </a:pPr>
            <a:r>
              <a:rPr lang="en-US" sz="2400" dirty="0" smtClean="0"/>
              <a:t>Bottom-up </a:t>
            </a:r>
            <a:r>
              <a:rPr lang="en-US" sz="2400" dirty="0" err="1" smtClean="0"/>
              <a:t>curation</a:t>
            </a:r>
            <a:r>
              <a:rPr lang="en-US" sz="2400" dirty="0"/>
              <a:t> </a:t>
            </a:r>
            <a:r>
              <a:rPr lang="en-US" sz="2400" dirty="0" smtClean="0"/>
              <a:t>– Fighters, sympathizers, </a:t>
            </a:r>
            <a:r>
              <a:rPr lang="en-US" sz="2400" dirty="0" err="1" smtClean="0"/>
              <a:t>fanboys</a:t>
            </a:r>
            <a:r>
              <a:rPr lang="en-US" sz="2400" dirty="0" smtClean="0"/>
              <a:t> “promote new fighter accounts.</a:t>
            </a:r>
          </a:p>
          <a:p>
            <a:pPr marL="899159" lvl="2" indent="-259079" defTabSz="397256">
              <a:spcBef>
                <a:spcPts val="2500"/>
              </a:spcBef>
              <a:defRPr sz="1800">
                <a:solidFill>
                  <a:srgbClr val="000000"/>
                </a:solidFill>
              </a:defRPr>
            </a:pPr>
            <a:r>
              <a:rPr lang="en-US" sz="2400" dirty="0" smtClean="0"/>
              <a:t>Recommendation Algorithms – Twitter has a built in recommendation algorithm, small “seed” of interesting will be enough to generate results.</a:t>
            </a:r>
          </a:p>
          <a:p>
            <a:pPr marL="899159" lvl="2" indent="-259079" defTabSz="397256">
              <a:spcBef>
                <a:spcPts val="2500"/>
              </a:spcBef>
              <a:defRPr sz="1800">
                <a:solidFill>
                  <a:srgbClr val="000000"/>
                </a:solidFill>
              </a:defRPr>
            </a:pPr>
            <a:r>
              <a:rPr lang="en-US" sz="2400" dirty="0" smtClean="0"/>
              <a:t>Connectivity – Social graph is at the heart of Twitter, Facebook, and other social media platforms.</a:t>
            </a:r>
          </a:p>
        </p:txBody>
      </p:sp>
      <p:pic>
        <p:nvPicPr>
          <p:cNvPr id="2" name="Picture 1" descr="Screen Shot 2015-02-23 at 10.27.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029" y="2527300"/>
            <a:ext cx="6101685" cy="2098317"/>
          </a:xfrm>
          <a:prstGeom prst="rect">
            <a:avLst/>
          </a:prstGeom>
        </p:spPr>
      </p:pic>
      <p:pic>
        <p:nvPicPr>
          <p:cNvPr id="3" name="Picture 2" descr="Screen Shot 2015-02-23 at 11.08.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029" y="5435600"/>
            <a:ext cx="6101685" cy="3441700"/>
          </a:xfrm>
          <a:prstGeom prst="rect">
            <a:avLst/>
          </a:prstGeom>
        </p:spPr>
      </p:pic>
    </p:spTree>
    <p:extLst>
      <p:ext uri="{BB962C8B-B14F-4D97-AF65-F5344CB8AC3E}">
        <p14:creationId xmlns:p14="http://schemas.microsoft.com/office/powerpoint/2010/main" val="122410565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normAutofit/>
          </a:bodyPr>
          <a:lstStyle>
            <a:lvl1pPr defTabSz="385572">
              <a:defRPr sz="5280">
                <a:solidFill>
                  <a:srgbClr val="000000"/>
                </a:solidFill>
              </a:defRPr>
            </a:lvl1pPr>
          </a:lstStyle>
          <a:p>
            <a:pPr lvl="0" algn="l">
              <a:defRPr sz="1800"/>
            </a:pPr>
            <a:r>
              <a:rPr lang="en-US" sz="6000" dirty="0"/>
              <a:t>Finding New </a:t>
            </a:r>
            <a:r>
              <a:rPr lang="en-US" sz="6000" dirty="0" smtClean="0"/>
              <a:t>Fighters</a:t>
            </a:r>
            <a:endParaRPr sz="6000" dirty="0"/>
          </a:p>
        </p:txBody>
      </p:sp>
      <p:pic>
        <p:nvPicPr>
          <p:cNvPr id="3" name="Picture 2" descr="Screen Shot 2015-02-23 at 10.22.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2499518"/>
            <a:ext cx="6718300" cy="3928101"/>
          </a:xfrm>
          <a:prstGeom prst="rect">
            <a:avLst/>
          </a:prstGeom>
        </p:spPr>
      </p:pic>
      <p:sp>
        <p:nvSpPr>
          <p:cNvPr id="4" name="Right Arrow 3"/>
          <p:cNvSpPr/>
          <p:nvPr/>
        </p:nvSpPr>
        <p:spPr>
          <a:xfrm>
            <a:off x="9886092" y="4378966"/>
            <a:ext cx="482785" cy="357766"/>
          </a:xfrm>
          <a:prstGeom prst="rightArrow">
            <a:avLst/>
          </a:prstGeom>
          <a:solidFill>
            <a:srgbClr val="0000FF">
              <a:alpha val="50000"/>
            </a:srgbClr>
          </a:solidFill>
          <a:ln w="12700" cap="flat">
            <a:no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endParaRPr>
          </a:p>
        </p:txBody>
      </p:sp>
      <p:sp>
        <p:nvSpPr>
          <p:cNvPr id="10" name="Shape 46"/>
          <p:cNvSpPr>
            <a:spLocks noGrp="1"/>
          </p:cNvSpPr>
          <p:nvPr>
            <p:ph type="body" idx="1"/>
          </p:nvPr>
        </p:nvSpPr>
        <p:spPr>
          <a:xfrm>
            <a:off x="952500" y="2590800"/>
            <a:ext cx="5334000" cy="6286500"/>
          </a:xfrm>
          <a:prstGeom prst="rect">
            <a:avLst/>
          </a:prstGeom>
        </p:spPr>
        <p:txBody>
          <a:bodyPr anchor="t">
            <a:normAutofit/>
          </a:bodyPr>
          <a:lstStyle/>
          <a:p>
            <a:pPr marL="601980" lvl="1" indent="-342900" defTabSz="397256">
              <a:spcBef>
                <a:spcPts val="2500"/>
              </a:spcBef>
              <a:defRPr sz="1800">
                <a:solidFill>
                  <a:srgbClr val="000000"/>
                </a:solidFill>
              </a:defRPr>
            </a:pPr>
            <a:endParaRPr lang="en-US" sz="1904" dirty="0" smtClean="0"/>
          </a:p>
        </p:txBody>
      </p:sp>
      <p:pic>
        <p:nvPicPr>
          <p:cNvPr id="6" name="Picture 5" descr="Screen Shot 2015-02-23 at 10.34.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301" y="3699832"/>
            <a:ext cx="4615552" cy="997183"/>
          </a:xfrm>
          <a:prstGeom prst="rect">
            <a:avLst/>
          </a:prstGeom>
        </p:spPr>
      </p:pic>
      <p:sp>
        <p:nvSpPr>
          <p:cNvPr id="13" name="Right Arrow 12"/>
          <p:cNvSpPr/>
          <p:nvPr/>
        </p:nvSpPr>
        <p:spPr>
          <a:xfrm rot="10800000">
            <a:off x="12137417" y="5195607"/>
            <a:ext cx="482785" cy="357766"/>
          </a:xfrm>
          <a:prstGeom prst="rightArrow">
            <a:avLst/>
          </a:prstGeom>
          <a:solidFill>
            <a:srgbClr val="0000FF">
              <a:alpha val="50000"/>
            </a:srgbClr>
          </a:solidFill>
          <a:ln w="12700" cap="flat">
            <a:no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endParaRPr>
          </a:p>
        </p:txBody>
      </p:sp>
      <p:pic>
        <p:nvPicPr>
          <p:cNvPr id="8" name="Picture 7" descr="Screen Shot 2015-02-23 at 10.38.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 y="6569311"/>
            <a:ext cx="6718300" cy="2307989"/>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normAutofit/>
          </a:bodyPr>
          <a:lstStyle>
            <a:lvl1pPr defTabSz="385572">
              <a:defRPr sz="5280">
                <a:solidFill>
                  <a:srgbClr val="000000"/>
                </a:solidFill>
              </a:defRPr>
            </a:lvl1pPr>
          </a:lstStyle>
          <a:p>
            <a:pPr lvl="0" algn="l">
              <a:defRPr sz="1800"/>
            </a:pPr>
            <a:r>
              <a:rPr lang="en-US" sz="6000" dirty="0"/>
              <a:t>Finding New </a:t>
            </a:r>
            <a:r>
              <a:rPr lang="en-US" sz="6000" dirty="0" smtClean="0"/>
              <a:t>Fighters</a:t>
            </a:r>
            <a:endParaRPr sz="6000" dirty="0"/>
          </a:p>
        </p:txBody>
      </p:sp>
      <p:sp>
        <p:nvSpPr>
          <p:cNvPr id="4" name="Right Arrow 3"/>
          <p:cNvSpPr/>
          <p:nvPr/>
        </p:nvSpPr>
        <p:spPr>
          <a:xfrm>
            <a:off x="9886092" y="4378966"/>
            <a:ext cx="482785" cy="357766"/>
          </a:xfrm>
          <a:prstGeom prst="rightArrow">
            <a:avLst/>
          </a:prstGeom>
          <a:solidFill>
            <a:schemeClr val="bg1">
              <a:alpha val="50000"/>
            </a:schemeClr>
          </a:solidFill>
          <a:ln w="12700" cap="flat">
            <a:noFill/>
            <a:miter lim="400000"/>
          </a:ln>
          <a:effectLst>
            <a:outerShdw blurRad="76200" dir="18900000" rotWithShape="0">
              <a:srgbClr val="000000">
                <a:alpha val="8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endParaRPr>
          </a:p>
        </p:txBody>
      </p:sp>
      <p:sp>
        <p:nvSpPr>
          <p:cNvPr id="10" name="Shape 46"/>
          <p:cNvSpPr>
            <a:spLocks noGrp="1"/>
          </p:cNvSpPr>
          <p:nvPr>
            <p:ph type="body" idx="1"/>
          </p:nvPr>
        </p:nvSpPr>
        <p:spPr>
          <a:xfrm>
            <a:off x="952500" y="2590800"/>
            <a:ext cx="5334000" cy="6286500"/>
          </a:xfrm>
          <a:prstGeom prst="rect">
            <a:avLst/>
          </a:prstGeom>
        </p:spPr>
        <p:txBody>
          <a:bodyPr anchor="t">
            <a:normAutofit/>
          </a:bodyPr>
          <a:lstStyle/>
          <a:p>
            <a:pPr marL="601980" lvl="1" indent="-342900" defTabSz="397256">
              <a:spcBef>
                <a:spcPts val="2500"/>
              </a:spcBef>
              <a:defRPr sz="1800">
                <a:solidFill>
                  <a:srgbClr val="000000"/>
                </a:solidFill>
              </a:defRPr>
            </a:pPr>
            <a:endParaRPr lang="en-US" sz="1904" dirty="0" smtClean="0"/>
          </a:p>
        </p:txBody>
      </p:sp>
      <p:pic>
        <p:nvPicPr>
          <p:cNvPr id="7" name="Picture 6" descr="Screen Shot 2015-02-23 at 10.46.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5523273"/>
            <a:ext cx="6453760" cy="3073219"/>
          </a:xfrm>
          <a:prstGeom prst="rect">
            <a:avLst/>
          </a:prstGeom>
        </p:spPr>
      </p:pic>
      <p:pic>
        <p:nvPicPr>
          <p:cNvPr id="9" name="Picture 8" descr="Screen Shot 2015-02-23 at 10.40.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45" y="3675721"/>
            <a:ext cx="5843455" cy="1406489"/>
          </a:xfrm>
          <a:prstGeom prst="rect">
            <a:avLst/>
          </a:prstGeom>
        </p:spPr>
      </p:pic>
    </p:spTree>
    <p:extLst>
      <p:ext uri="{BB962C8B-B14F-4D97-AF65-F5344CB8AC3E}">
        <p14:creationId xmlns:p14="http://schemas.microsoft.com/office/powerpoint/2010/main" val="336932766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1546</TotalTime>
  <Words>1703</Words>
  <Application>Microsoft Office PowerPoint</Application>
  <PresentationFormat>Custom</PresentationFormat>
  <Paragraphs>137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Gradient</vt:lpstr>
      <vt:lpstr>Western Foreign Fighters</vt:lpstr>
      <vt:lpstr>Focal Points</vt:lpstr>
      <vt:lpstr>Latest Estimates</vt:lpstr>
      <vt:lpstr>Latest Estimates</vt:lpstr>
      <vt:lpstr>Demographics</vt:lpstr>
      <vt:lpstr>Embracing SOCMINT</vt:lpstr>
      <vt:lpstr>Finding New Fighters</vt:lpstr>
      <vt:lpstr>Finding New Fighters</vt:lpstr>
      <vt:lpstr>Finding New Fighters</vt:lpstr>
      <vt:lpstr>Finding New Fighters</vt:lpstr>
      <vt:lpstr>Radicalization - Online Factors</vt:lpstr>
      <vt:lpstr>PowerPoint Presentation</vt:lpstr>
      <vt:lpstr>PowerPoint Presentation</vt:lpstr>
      <vt:lpstr>PowerPoint Presentation</vt:lpstr>
      <vt:lpstr>PowerPoint Presentation</vt:lpstr>
      <vt:lpstr>Concluding Thoughts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Foreign Fighters</dc:title>
  <cp:lastModifiedBy>lapd</cp:lastModifiedBy>
  <cp:revision>53</cp:revision>
  <dcterms:modified xsi:type="dcterms:W3CDTF">2015-04-28T22:03:47Z</dcterms:modified>
</cp:coreProperties>
</file>