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</p:sldMasterIdLst>
  <p:notesMasterIdLst>
    <p:notesMasterId r:id="rId11"/>
  </p:notesMasterIdLst>
  <p:sldIdLst>
    <p:sldId id="260" r:id="rId5"/>
    <p:sldId id="261" r:id="rId6"/>
    <p:sldId id="262" r:id="rId7"/>
    <p:sldId id="257" r:id="rId8"/>
    <p:sldId id="259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4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EC05-474F-43CE-99D8-7DE4FD8344DD}" type="datetimeFigureOut">
              <a:rPr lang="en-CA" smtClean="0"/>
              <a:t>30/04/15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8D971-E3B2-4D5D-8C5A-73FEB2F890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625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8D971-E3B2-4D5D-8C5A-73FEB2F890B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21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F69-A0B2-4717-99E1-03E677409576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4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23E0-839C-4DA2-93D1-541C927A6C9B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C055-EC4C-45BF-B3C2-C354E0BA3FA6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89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8A045-8F45-41C7-8760-7AD7C821AB85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347F8-5F59-4B63-BE4E-C040994D1A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54789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EBD0-6584-4720-9B60-9D51F2C47BCC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08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ADD-8A1F-4EF8-89D9-06599CE3980A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29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C852-C2F4-4054-A156-5CED6D0AAE78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34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C349-E236-4D34-89A4-318A507F5C48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22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6AAD-9C56-4B68-A1C9-B39130204E6A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13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07C5-68F1-4418-B889-9EB44727311F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92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49E0-1650-4AF8-AA3C-436BECA03BAE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69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415C-AE92-4ABD-A609-743AEE670E41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CCDE-F17B-4EE9-ADE9-CD62F68F8733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25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6680-FDF9-4046-BB4B-03FE465E58C4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4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4B9-C3FE-4F6A-A23B-1E690F0D50BA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63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6CE5C-2E2D-4B0C-A100-34744E8A460C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62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6B300-DBFB-4035-A132-27BD42B135BB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9E329-6A4A-4A50-8A40-FE5A10E57A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3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50B1-5610-42C6-B1CD-929EAD2683FC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96A7D-89BB-4E9D-8D29-D8FE38814E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66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CD90F-D4F6-48EE-BDB6-BF066732EA6B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0290D-CBA2-48C6-91A6-CAA14D6C4D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30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B197-BA5E-4F0D-8F52-332A2148D605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FBD70-1A76-4E64-B400-9CCBD760D1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726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02870-DB80-49CE-946F-1D9E7759C521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ED07A-1F3C-49D9-BE08-85C0788207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69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21841-54CA-4B0B-A504-93FCF874BC5F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D6E49-9411-45EF-AAD4-D9B118EF34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9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E2BF-BC6A-453B-A1AC-9E3FE522408E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53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B52CE-FF76-47F4-BD29-0AA9AC0C6370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D5476-22E1-4FB2-BF20-F00FE623EF4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987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1E74-1642-44E6-BAB8-FB2229E97ADE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D66D2-1DE1-48A6-A047-3A48A2127D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1188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81C4D-0A60-4D4C-B56E-CBABC47BFABE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FC902-F780-4C69-B789-A14A67F465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704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4E7C5-1741-45D4-B73E-1974622F2524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233AF-0F6E-4FF3-AB59-DCFAE6DCAB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877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1BE5B-5DE8-435B-ACED-C258F96A72FE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9F75C-4F1B-4C93-B7E4-31E94C37E3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228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260E-1BC1-40CC-8AF5-08D596FAA942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9E329-6A4A-4A50-8A40-FE5A10E57A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777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6071B-A5A9-4916-B745-716DD9E2E69E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96A7D-89BB-4E9D-8D29-D8FE38814E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441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57F81-1923-446F-9B8F-3EFFA8BBD17D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0290D-CBA2-48C6-91A6-CAA14D6C4D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8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CB678-23EC-4B91-A021-31E675C7B040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FBD70-1A76-4E64-B400-9CCBD760D1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879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865F3-1794-4DC3-AF36-76A5140A25FE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ED07A-1F3C-49D9-BE08-85C0788207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8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78F2-BAF8-499A-B54B-CACC9177A9D3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920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F9D2C-1B52-4B94-856D-4C6A394CD0B1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D6E49-9411-45EF-AAD4-D9B118EF34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462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72F32-0B0F-4087-9294-738FD13DB079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D5476-22E1-4FB2-BF20-F00FE623EF4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382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0DC21-13AD-47AD-8943-887A048EC6FB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D66D2-1DE1-48A6-A047-3A48A2127D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472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0CE4C-538A-4EE9-83B7-68A6E43B7AAD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FC902-F780-4C69-B789-A14A67F465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247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CE438-ED5F-4D34-B125-1ABAB6847B73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233AF-0F6E-4FF3-AB59-DCFAE6DCAB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9557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96DC4-AE0D-40D4-A83B-4637D715A102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9F75C-4F1B-4C93-B7E4-31E94C37E3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4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060A-6981-410C-918F-49C31D3FAB28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4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1338-4821-4B73-BE5B-6CC2961E8F23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0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E91-E60B-4421-8C68-CBBDB0EF21D2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8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C73E-C632-4158-A4B7-EF380E21C7F8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1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0A2F-865D-4F86-886C-1B3DB146A4C9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6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3356-B3D7-471D-B3ED-A2C5715B6F67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EE51-8293-48BD-A5AE-8F58382D27F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37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2FAB-B4C3-4D66-AA7B-F69D77397E3E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30/04/15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241E-328D-4229-9C76-9C84BB739E8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8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130361-5D3B-409D-B920-2B914757A313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A483AD-1FC5-494F-89B4-C966603D40B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61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C97F66-8F89-46A6-A3E3-71A17805C73D}" type="datetime1">
              <a:rPr lang="en-CA" smtClean="0">
                <a:solidFill>
                  <a:srgbClr val="000000"/>
                </a:solidFill>
              </a:rPr>
              <a:t>30/04/15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A483AD-1FC5-494F-89B4-C966603D40B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4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67504" cy="495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5763" y="5306096"/>
            <a:ext cx="1052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</a:rPr>
              <a:t>Principles of Effective Prevention </a:t>
            </a:r>
            <a:r>
              <a:rPr lang="en-CA" dirty="0" smtClean="0">
                <a:latin typeface="Times New Roman" panose="02020603050405020304" pitchFamily="18" charset="0"/>
              </a:rPr>
              <a:t>Programs. </a:t>
            </a:r>
            <a:r>
              <a:rPr lang="en-CA" i="1" dirty="0" smtClean="0">
                <a:latin typeface="Times New Roman" panose="02020603050405020304" pitchFamily="18" charset="0"/>
              </a:rPr>
              <a:t>Nation</a:t>
            </a:r>
            <a:r>
              <a:rPr lang="en-CA" i="1" dirty="0">
                <a:latin typeface="Times New Roman" panose="02020603050405020304" pitchFamily="18" charset="0"/>
              </a:rPr>
              <a:t>, M., </a:t>
            </a:r>
            <a:r>
              <a:rPr lang="en-CA" i="1" dirty="0" err="1">
                <a:latin typeface="Times New Roman" panose="02020603050405020304" pitchFamily="18" charset="0"/>
              </a:rPr>
              <a:t>Crusto</a:t>
            </a:r>
            <a:r>
              <a:rPr lang="en-CA" i="1" dirty="0">
                <a:latin typeface="Times New Roman" panose="02020603050405020304" pitchFamily="18" charset="0"/>
              </a:rPr>
              <a:t>, C., </a:t>
            </a:r>
            <a:r>
              <a:rPr lang="en-CA" i="1" dirty="0" err="1" smtClean="0">
                <a:latin typeface="Times New Roman" panose="02020603050405020304" pitchFamily="18" charset="0"/>
              </a:rPr>
              <a:t>Wandersman</a:t>
            </a:r>
            <a:r>
              <a:rPr lang="en-CA" i="1" dirty="0">
                <a:latin typeface="Times New Roman" panose="02020603050405020304" pitchFamily="18" charset="0"/>
              </a:rPr>
              <a:t>, A., </a:t>
            </a:r>
            <a:r>
              <a:rPr lang="en-CA" i="1" dirty="0" err="1">
                <a:latin typeface="Times New Roman" panose="02020603050405020304" pitchFamily="18" charset="0"/>
              </a:rPr>
              <a:t>Kumpfer</a:t>
            </a:r>
            <a:r>
              <a:rPr lang="en-CA" i="1" dirty="0">
                <a:latin typeface="Times New Roman" panose="02020603050405020304" pitchFamily="18" charset="0"/>
              </a:rPr>
              <a:t>, K. L</a:t>
            </a:r>
            <a:r>
              <a:rPr lang="en-CA" i="1" dirty="0" smtClean="0">
                <a:latin typeface="Times New Roman" panose="02020603050405020304" pitchFamily="18" charset="0"/>
              </a:rPr>
              <a:t>., </a:t>
            </a:r>
            <a:r>
              <a:rPr lang="en-CA" i="1" dirty="0" err="1" smtClean="0">
                <a:latin typeface="Times New Roman" panose="02020603050405020304" pitchFamily="18" charset="0"/>
              </a:rPr>
              <a:t>Seybolt</a:t>
            </a:r>
            <a:r>
              <a:rPr lang="en-CA" i="1" dirty="0">
                <a:latin typeface="Times New Roman" panose="02020603050405020304" pitchFamily="18" charset="0"/>
              </a:rPr>
              <a:t>, D., Morrissey-Kane, E., </a:t>
            </a:r>
            <a:r>
              <a:rPr lang="en-CA" i="1" dirty="0" smtClean="0">
                <a:latin typeface="Times New Roman" panose="02020603050405020304" pitchFamily="18" charset="0"/>
              </a:rPr>
              <a:t>&amp; </a:t>
            </a:r>
            <a:r>
              <a:rPr lang="en-CA" i="1" dirty="0" err="1" smtClean="0">
                <a:latin typeface="Times New Roman" panose="02020603050405020304" pitchFamily="18" charset="0"/>
              </a:rPr>
              <a:t>Davino</a:t>
            </a:r>
            <a:r>
              <a:rPr lang="en-CA" i="1" dirty="0">
                <a:latin typeface="Times New Roman" panose="02020603050405020304" pitchFamily="18" charset="0"/>
              </a:rPr>
              <a:t>, K. (2003)</a:t>
            </a:r>
            <a:r>
              <a:rPr lang="en-CA" dirty="0">
                <a:latin typeface="Times New Roman" panose="02020603050405020304" pitchFamily="18" charset="0"/>
              </a:rPr>
              <a:t>. </a:t>
            </a:r>
            <a:r>
              <a:rPr lang="en-CA" dirty="0" smtClean="0">
                <a:latin typeface="Times New Roman" panose="02020603050405020304" pitchFamily="18" charset="0"/>
              </a:rPr>
              <a:t>American </a:t>
            </a:r>
            <a:r>
              <a:rPr lang="en-CA" dirty="0">
                <a:latin typeface="Times New Roman" panose="02020603050405020304" pitchFamily="18" charset="0"/>
              </a:rPr>
              <a:t>Psychologist, </a:t>
            </a:r>
            <a:r>
              <a:rPr lang="en-CA" dirty="0" smtClean="0">
                <a:latin typeface="Times New Roman" panose="02020603050405020304" pitchFamily="18" charset="0"/>
              </a:rPr>
              <a:t>58, </a:t>
            </a:r>
            <a:r>
              <a:rPr lang="en-CA" dirty="0">
                <a:latin typeface="Times New Roman" panose="02020603050405020304" pitchFamily="18" charset="0"/>
              </a:rPr>
              <a:t>449-456. </a:t>
            </a:r>
            <a:r>
              <a:rPr lang="en-CA" dirty="0" smtClean="0">
                <a:latin typeface="Times New Roman" panose="02020603050405020304" pitchFamily="18" charset="0"/>
              </a:rPr>
              <a:t>*Prepared </a:t>
            </a:r>
            <a:r>
              <a:rPr lang="en-CA" dirty="0">
                <a:latin typeface="Times New Roman" panose="02020603050405020304" pitchFamily="18" charset="0"/>
              </a:rPr>
              <a:t>for the Centers for Disease Control </a:t>
            </a:r>
            <a:r>
              <a:rPr lang="en-CA" dirty="0" smtClean="0">
                <a:latin typeface="Times New Roman" panose="02020603050405020304" pitchFamily="18" charset="0"/>
              </a:rPr>
              <a:t>and </a:t>
            </a:r>
            <a:r>
              <a:rPr lang="en-CA" dirty="0">
                <a:latin typeface="Times New Roman" panose="02020603050405020304" pitchFamily="18" charset="0"/>
              </a:rPr>
              <a:t>Prevention, Division </a:t>
            </a:r>
            <a:r>
              <a:rPr lang="en-CA" dirty="0" smtClean="0">
                <a:latin typeface="Times New Roman" panose="02020603050405020304" pitchFamily="18" charset="0"/>
              </a:rPr>
              <a:t>of Violence </a:t>
            </a:r>
            <a:r>
              <a:rPr lang="en-CA" dirty="0">
                <a:latin typeface="Times New Roman" panose="02020603050405020304" pitchFamily="18" charset="0"/>
              </a:rPr>
              <a:t>Prevention </a:t>
            </a:r>
            <a:endParaRPr lang="en-CA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7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9240" y="2747670"/>
            <a:ext cx="912876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en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Canada:</a:t>
            </a:r>
            <a:endParaRPr lang="en-CA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International Sikh Youth Federation extremist group members on Facebook with connections to other senior ISYF members in Surrey, BC. 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Firearms seized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eight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Taliban websites</a:t>
            </a:r>
            <a:r>
              <a:rPr lang="en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operated out of BC web hosting company.</a:t>
            </a: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extremist members associated with </a:t>
            </a:r>
            <a:r>
              <a:rPr lang="en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Jabhat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Nusra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al-</a:t>
            </a:r>
            <a:r>
              <a:rPr lang="en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Shabaab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Chechen separatist groups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Hezbollah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en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en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Australia:</a:t>
            </a:r>
            <a:endParaRPr lang="en-CA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Australian residents with links to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ISIS 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C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street gang linked to </a:t>
            </a:r>
            <a:r>
              <a:rPr lang="en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Jabhat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Nusra</a:t>
            </a:r>
            <a:r>
              <a:rPr lang="en-C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three of its members were arrested in the latest raids in September.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819400" cy="95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0" y="95827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Summary</a:t>
            </a:r>
            <a:endParaRPr lang="en-CA" alt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Unlike other models of CVE that have been developed the IVP has actually undergone </a:t>
            </a:r>
            <a:r>
              <a:rPr lang="en-CA" altLang="en-US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 years of direct application testing</a:t>
            </a:r>
            <a:r>
              <a:rPr lang="en-CA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has been used to screen </a:t>
            </a:r>
            <a:r>
              <a:rPr lang="en-CA" altLang="en-US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thousands of cases</a:t>
            </a:r>
            <a:r>
              <a:rPr lang="en-CA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removed dozens of terrorist social media pages and websites.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cases exhibit the actionable intelligence that has come out of IVP screening:</a:t>
            </a:r>
            <a:endParaRPr lang="en-CA" altLang="en-US" sz="1600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9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990601"/>
            <a:ext cx="8610600" cy="423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en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Kingdom:</a:t>
            </a:r>
            <a:endParaRPr lang="en-CA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charities and </a:t>
            </a:r>
            <a:r>
              <a:rPr lang="en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Gurdwaras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links to the Sikh terrorist group.</a:t>
            </a: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IVP has identified over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 UK residents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links to the ISIS including foreign fighters.</a:t>
            </a: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en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en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Belgium and the Netherlands:</a:t>
            </a:r>
            <a:endParaRPr lang="en-CA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and screen over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 members of “De Basis” linked to </a:t>
            </a:r>
            <a:r>
              <a:rPr lang="en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Jabhat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Nusra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Syria. </a:t>
            </a: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en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en-CA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States:</a:t>
            </a:r>
            <a:endParaRPr lang="en-CA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threat to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 embassy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Kenya.</a:t>
            </a: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al-</a:t>
            </a:r>
            <a:r>
              <a:rPr lang="en-CA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Shabaab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links to Minnesota.</a:t>
            </a:r>
          </a:p>
          <a:p>
            <a:pPr marL="342900" indent="-342900" eaLnBrk="0" fontAlgn="base" hangingPunct="0">
              <a:lnSpc>
                <a:spcPct val="115000"/>
              </a:lnSpc>
              <a:spcBef>
                <a:spcPct val="0"/>
              </a:spcBef>
              <a:buFont typeface="Calibri" panose="020F0502020204030204" pitchFamily="34" charset="0"/>
              <a:buChar char="-"/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US residents with links to </a:t>
            </a:r>
            <a:r>
              <a:rPr lang="en-C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ISIS</a:t>
            </a: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Mubin Shaikh: mubinshaikh6450@gmail.com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4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4898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4042154"/>
              </p:ext>
            </p:extLst>
          </p:nvPr>
        </p:nvGraphicFramePr>
        <p:xfrm>
          <a:off x="1210614" y="838890"/>
          <a:ext cx="9981126" cy="5922518"/>
        </p:xfrm>
        <a:graphic>
          <a:graphicData uri="http://schemas.openxmlformats.org/drawingml/2006/table">
            <a:tbl>
              <a:tblPr/>
              <a:tblGrid>
                <a:gridCol w="3327042"/>
                <a:gridCol w="3327042"/>
                <a:gridCol w="3327042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Level 1: Concern &amp; Consultation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Level 2: Active Intervention/Monitoring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Level 3: Reporting &amp; Referral to law Enforcement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Neg. peer influences: gang involvement – criminality – hate linked violence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Pol. Activism, charity work re conflict zones + propaganda distribution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Death rhetoric: glorification of terrorist/insurgent attacks/martyrdom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Period of perceived ‘Western’ hedonistic/corrupt behaviour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Hate rhetoric against West: “kuffar” – narrow interpretations of Islamic sources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Extremist group membership &amp;/or participation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Conflict w/family over religious beliefs/lifestyle choices/marriage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Travel abroad to areas of known Islamist activity/conflict - madressa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Paramilitary training w/weapons &amp; intel gathering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Rel. practices: lack of knowledge combined w/increased observance (dress, interaction etc.)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Seclusion/isolation apart from small group of like-minded – removal of friendships outside this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Overseas combat participation through disclosure or gathered intel.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5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Isolation from exposure to cross-cultural influences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Basic paramilitary training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Contact w/known extremists/recruiters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Violent rhetoric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1" descr="busc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495" y="257576"/>
            <a:ext cx="2757152" cy="504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05647" y="432512"/>
            <a:ext cx="553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prstClr val="black"/>
                </a:solidFill>
              </a:rPr>
              <a:t>IVP </a:t>
            </a:r>
            <a:r>
              <a:rPr lang="en-CA">
                <a:solidFill>
                  <a:prstClr val="black"/>
                </a:solidFill>
              </a:rPr>
              <a:t>– </a:t>
            </a:r>
            <a:r>
              <a:rPr lang="en-CA" smtClean="0">
                <a:solidFill>
                  <a:prstClr val="black"/>
                </a:solidFill>
              </a:rPr>
              <a:t>Identifying Vulnerable </a:t>
            </a:r>
            <a:r>
              <a:rPr lang="en-CA" dirty="0">
                <a:solidFill>
                  <a:prstClr val="black"/>
                </a:solidFill>
              </a:rPr>
              <a:t>Persons Guide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261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066" y="8925"/>
            <a:ext cx="7372852" cy="670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179" y="2374901"/>
            <a:ext cx="3827462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Negative Peer Influence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Hate Rhetoric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Basic Military Training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Extremist Group Membership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Contact known Extremist</a:t>
            </a:r>
            <a:endParaRPr lang="en-CA" altLang="en-US" sz="2400" dirty="0" smtClean="0"/>
          </a:p>
        </p:txBody>
      </p:sp>
      <p:pic>
        <p:nvPicPr>
          <p:cNvPr id="614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67" y="549276"/>
            <a:ext cx="24479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Line 7"/>
          <p:cNvSpPr>
            <a:spLocks noChangeShapeType="1"/>
          </p:cNvSpPr>
          <p:nvPr/>
        </p:nvSpPr>
        <p:spPr bwMode="auto">
          <a:xfrm flipV="1">
            <a:off x="4077115" y="2434107"/>
            <a:ext cx="1113072" cy="1881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 flipV="1">
            <a:off x="3412901" y="2840534"/>
            <a:ext cx="1767281" cy="1336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152" name="Line 15"/>
          <p:cNvSpPr>
            <a:spLocks noChangeShapeType="1"/>
          </p:cNvSpPr>
          <p:nvPr/>
        </p:nvSpPr>
        <p:spPr bwMode="auto">
          <a:xfrm flipV="1">
            <a:off x="3730661" y="3276338"/>
            <a:ext cx="1449522" cy="1386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153" name="Line 16"/>
          <p:cNvSpPr>
            <a:spLocks noChangeShapeType="1"/>
          </p:cNvSpPr>
          <p:nvPr/>
        </p:nvSpPr>
        <p:spPr bwMode="auto">
          <a:xfrm flipV="1">
            <a:off x="3069017" y="3850783"/>
            <a:ext cx="2111165" cy="1634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154" name="Line 17"/>
          <p:cNvSpPr>
            <a:spLocks noChangeShapeType="1"/>
          </p:cNvSpPr>
          <p:nvPr/>
        </p:nvSpPr>
        <p:spPr bwMode="auto">
          <a:xfrm flipV="1">
            <a:off x="2748545" y="4039654"/>
            <a:ext cx="2441642" cy="7863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srgbClr val="000000"/>
              </a:solidFill>
            </a:endParaRPr>
          </a:p>
        </p:txBody>
      </p:sp>
      <p:pic>
        <p:nvPicPr>
          <p:cNvPr id="61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141" y="549276"/>
            <a:ext cx="16970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75815"/>
            <a:ext cx="3860800" cy="4762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Mubin Shaikh: mubinshaikh6450@gmail.com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9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ft-Right-Up Arrow 13"/>
          <p:cNvSpPr/>
          <p:nvPr/>
        </p:nvSpPr>
        <p:spPr>
          <a:xfrm rot="10800000">
            <a:off x="3968992" y="1341854"/>
            <a:ext cx="3329188" cy="44785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369" y="111013"/>
            <a:ext cx="27174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C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Trusted </a:t>
            </a:r>
            <a:r>
              <a:rPr lang="en-C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Intermediaries</a:t>
            </a:r>
            <a:r>
              <a:rPr lang="en-CA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 base: </a:t>
            </a:r>
            <a:br>
              <a:rPr lang="en-C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</a:t>
            </a: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</a:t>
            </a:r>
          </a:p>
          <a:p>
            <a:pPr algn="ctr" defTabSz="457200"/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Religious </a:t>
            </a:r>
            <a:r>
              <a:rPr lang="en-C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actors</a:t>
            </a: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Professionals from the community (lawyers, doctors, teachers, social workers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80949" y="205227"/>
            <a:ext cx="4199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C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Matter Experts</a:t>
            </a: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Practitioners and experts from government including policy makers, public safety agencies, academics 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5539" y="2024570"/>
            <a:ext cx="678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CA" b="1" dirty="0" smtClean="0">
                <a:solidFill>
                  <a:srgbClr val="70AD47">
                    <a:lumMod val="75000"/>
                  </a:srgbClr>
                </a:solidFill>
                <a:latin typeface="Trebuchet MS" panose="020B0603020202020204"/>
              </a:rPr>
              <a:t>PREVENTION </a:t>
            </a:r>
            <a:r>
              <a:rPr lang="en-CA" b="1" dirty="0">
                <a:solidFill>
                  <a:srgbClr val="70AD47">
                    <a:lumMod val="75000"/>
                  </a:srgbClr>
                </a:solidFill>
                <a:latin typeface="Trebuchet MS" panose="020B0603020202020204"/>
              </a:rPr>
              <a:t>&amp; INTERVENTION </a:t>
            </a:r>
            <a:r>
              <a:rPr lang="en-CA" b="1" dirty="0" smtClean="0">
                <a:solidFill>
                  <a:srgbClr val="70AD47">
                    <a:lumMod val="75000"/>
                  </a:srgbClr>
                </a:solidFill>
                <a:latin typeface="Trebuchet MS" panose="020B0603020202020204"/>
              </a:rPr>
              <a:t>FRAMEWORK</a:t>
            </a:r>
            <a:endParaRPr lang="en-CA" b="1" dirty="0">
              <a:solidFill>
                <a:srgbClr val="70AD47">
                  <a:lumMod val="75000"/>
                </a:srgbClr>
              </a:solidFill>
              <a:latin typeface="Trebuchet MS" panose="020B06030202020202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369" y="2939904"/>
            <a:ext cx="47265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CA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Components</a:t>
            </a:r>
            <a:r>
              <a:rPr lang="en-C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Proactive, pro-social teachings </a:t>
            </a:r>
            <a:b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Interfaith and intercultural activities</a:t>
            </a:r>
            <a:b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Inclusion of males and females in community activities</a:t>
            </a:r>
            <a:b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Vocational training, educational support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97606" y="2765193"/>
            <a:ext cx="61827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Intervention Components</a:t>
            </a: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Attending </a:t>
            </a:r>
            <a:r>
              <a:rPr lang="en-CA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courts, Parole Board etc. </a:t>
            </a:r>
            <a:r>
              <a:rPr lang="en-C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regarding general, justice-related </a:t>
            </a:r>
            <a:r>
              <a:rPr lang="en-CA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interactions (in confidentiality).</a:t>
            </a:r>
            <a:r>
              <a:rPr lang="en-C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Training and implementing of professional counselling practices related to harm reduction and positive </a:t>
            </a:r>
            <a:r>
              <a:rPr lang="en-CA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</a:p>
          <a:p>
            <a:pPr algn="ctr"/>
            <a:r>
              <a:rPr lang="en-CA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Visits to correctional service sites and facilities on bi-weekly and monthly basis to offer time-limited as well as ongoing support services.</a:t>
            </a:r>
            <a:r>
              <a:rPr lang="en-C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Specialists to deal with specific, radicalization and violent extremism related offences including </a:t>
            </a:r>
            <a:r>
              <a:rPr lang="en-CA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counter-messaging along with rehabilitation </a:t>
            </a:r>
            <a:r>
              <a:rPr lang="en-CA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reintegration </a:t>
            </a:r>
            <a:r>
              <a:rPr lang="en-CA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via one-on-one sessions, involvement of parents, siblings, vetted video instruction, small-group, large-group and private study.</a:t>
            </a:r>
            <a:endParaRPr lang="en-CA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6380" y="5172283"/>
            <a:ext cx="49970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&amp; Intervention Client groups</a:t>
            </a: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Elderly - Married couples – </a:t>
            </a:r>
            <a:r>
              <a:rPr lang="en-CA" sz="1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 – Converts - Young </a:t>
            </a: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adults – Teenagers - Children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Community institutions including correctional and custodial facilities, agencies (social and justice related), schools, community cultural organizations etc.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9675" y="462104"/>
            <a:ext cx="3367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 &amp; Transparency</a:t>
            </a:r>
            <a:br>
              <a:rPr lang="en-CA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Separation of roles &amp; </a:t>
            </a:r>
            <a:r>
              <a:rPr lang="en-CA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 incl. Duty to Report</a:t>
            </a:r>
            <a:endParaRPr lang="en-CA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Quad Arrow 17"/>
          <p:cNvSpPr/>
          <p:nvPr/>
        </p:nvSpPr>
        <p:spPr>
          <a:xfrm>
            <a:off x="5409122" y="2765193"/>
            <a:ext cx="448927" cy="182390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39200" y="1451927"/>
            <a:ext cx="32807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Matter Expert Evaluation</a:t>
            </a: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Program data collection, analysis and </a:t>
            </a:r>
            <a:r>
              <a:rPr lang="en-C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publication. Provision of documentation as produced by official and academic sourcing.</a:t>
            </a:r>
            <a:endParaRPr lang="en-CA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8293994" y="1826306"/>
            <a:ext cx="545206" cy="768820"/>
          </a:xfrm>
          <a:prstGeom prst="rightBrace">
            <a:avLst>
              <a:gd name="adj1" fmla="val 0"/>
              <a:gd name="adj2" fmla="val 476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Mubin Shaikh: mubinshaikh6450@gmail.com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6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490</Words>
  <Application>Microsoft Macintosh PowerPoint</Application>
  <PresentationFormat>Custom</PresentationFormat>
  <Paragraphs>66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1_Office Theme</vt:lpstr>
      <vt:lpstr>Office Theme</vt:lpstr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Mubin Shaikh</dc:creator>
  <cp:lastModifiedBy>Amy McKee</cp:lastModifiedBy>
  <cp:revision>10</cp:revision>
  <dcterms:created xsi:type="dcterms:W3CDTF">2014-11-03T15:10:33Z</dcterms:created>
  <dcterms:modified xsi:type="dcterms:W3CDTF">2015-04-30T14:50:06Z</dcterms:modified>
</cp:coreProperties>
</file>